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8" r:id="rId2"/>
    <p:sldId id="284" r:id="rId3"/>
    <p:sldId id="287" r:id="rId4"/>
    <p:sldId id="288" r:id="rId5"/>
    <p:sldId id="289" r:id="rId6"/>
    <p:sldId id="352" r:id="rId7"/>
    <p:sldId id="341" r:id="rId8"/>
    <p:sldId id="329" r:id="rId9"/>
    <p:sldId id="330" r:id="rId10"/>
    <p:sldId id="331" r:id="rId11"/>
    <p:sldId id="343" r:id="rId12"/>
    <p:sldId id="342" r:id="rId13"/>
    <p:sldId id="440" r:id="rId14"/>
    <p:sldId id="396" r:id="rId15"/>
    <p:sldId id="397" r:id="rId16"/>
    <p:sldId id="398" r:id="rId17"/>
    <p:sldId id="399" r:id="rId18"/>
    <p:sldId id="400" r:id="rId19"/>
    <p:sldId id="401" r:id="rId20"/>
    <p:sldId id="439" r:id="rId21"/>
    <p:sldId id="441" r:id="rId22"/>
    <p:sldId id="442" r:id="rId23"/>
    <p:sldId id="443" r:id="rId24"/>
    <p:sldId id="444" r:id="rId25"/>
    <p:sldId id="445" r:id="rId26"/>
    <p:sldId id="446" r:id="rId27"/>
    <p:sldId id="447" r:id="rId28"/>
    <p:sldId id="426" r:id="rId29"/>
    <p:sldId id="427" r:id="rId30"/>
    <p:sldId id="428" r:id="rId31"/>
    <p:sldId id="429" r:id="rId32"/>
    <p:sldId id="431" r:id="rId33"/>
    <p:sldId id="432" r:id="rId34"/>
    <p:sldId id="346" r:id="rId35"/>
    <p:sldId id="378" r:id="rId36"/>
    <p:sldId id="388" r:id="rId37"/>
    <p:sldId id="390" r:id="rId38"/>
    <p:sldId id="421" r:id="rId39"/>
    <p:sldId id="367" r:id="rId40"/>
    <p:sldId id="370" r:id="rId41"/>
    <p:sldId id="368" r:id="rId42"/>
    <p:sldId id="423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422" r:id="rId51"/>
    <p:sldId id="333" r:id="rId52"/>
    <p:sldId id="380" r:id="rId53"/>
    <p:sldId id="381" r:id="rId54"/>
    <p:sldId id="382" r:id="rId55"/>
    <p:sldId id="383" r:id="rId56"/>
    <p:sldId id="424" r:id="rId57"/>
    <p:sldId id="328" r:id="rId58"/>
    <p:sldId id="257" r:id="rId59"/>
    <p:sldId id="369" r:id="rId60"/>
    <p:sldId id="430" r:id="rId6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726"/>
    <a:srgbClr val="3F5867"/>
    <a:srgbClr val="F2EF4F"/>
    <a:srgbClr val="9D2064"/>
    <a:srgbClr val="60CDF6"/>
    <a:srgbClr val="EAE950"/>
    <a:srgbClr val="F15828"/>
    <a:srgbClr val="F4921F"/>
    <a:srgbClr val="C2DA56"/>
    <a:srgbClr val="4058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ry, Craig" userId="d75a7c4d-5c29-4679-99f7-0dd9bddf6ac1" providerId="ADAL" clId="{D34E39E5-ED47-4C1B-9C67-882754C51410}"/>
    <pc:docChg chg="modSld sldOrd">
      <pc:chgData name="Berry, Craig" userId="d75a7c4d-5c29-4679-99f7-0dd9bddf6ac1" providerId="ADAL" clId="{D34E39E5-ED47-4C1B-9C67-882754C51410}" dt="2025-12-05T20:42:43.268" v="3"/>
      <pc:docMkLst>
        <pc:docMk/>
      </pc:docMkLst>
      <pc:sldChg chg="ord">
        <pc:chgData name="Berry, Craig" userId="d75a7c4d-5c29-4679-99f7-0dd9bddf6ac1" providerId="ADAL" clId="{D34E39E5-ED47-4C1B-9C67-882754C51410}" dt="2025-12-05T18:45:43.461" v="1"/>
        <pc:sldMkLst>
          <pc:docMk/>
          <pc:sldMk cId="140339935" sldId="369"/>
        </pc:sldMkLst>
      </pc:sldChg>
      <pc:sldChg chg="ord">
        <pc:chgData name="Berry, Craig" userId="d75a7c4d-5c29-4679-99f7-0dd9bddf6ac1" providerId="ADAL" clId="{D34E39E5-ED47-4C1B-9C67-882754C51410}" dt="2025-12-05T20:42:43.268" v="3"/>
        <pc:sldMkLst>
          <pc:docMk/>
          <pc:sldMk cId="2627621602" sldId="43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5660FF-1DD6-49E3-8943-D5FD06D7097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E4E031-1CFC-431F-87E0-F15277D7C3EC}">
      <dgm:prSet custT="1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2400" dirty="0"/>
            <a:t>Accounting</a:t>
          </a:r>
        </a:p>
      </dgm:t>
    </dgm:pt>
    <dgm:pt modelId="{28552801-3558-4A08-91CE-B631E93F005D}" type="parTrans" cxnId="{2EBAD46D-527E-4B77-B17B-597893F6E72B}">
      <dgm:prSet/>
      <dgm:spPr/>
      <dgm:t>
        <a:bodyPr/>
        <a:lstStyle/>
        <a:p>
          <a:endParaRPr lang="en-US"/>
        </a:p>
      </dgm:t>
    </dgm:pt>
    <dgm:pt modelId="{21BC2995-6AE1-4F0F-9B53-3F0DD685D3BD}" type="sibTrans" cxnId="{2EBAD46D-527E-4B77-B17B-597893F6E72B}">
      <dgm:prSet/>
      <dgm:spPr/>
      <dgm:t>
        <a:bodyPr/>
        <a:lstStyle/>
        <a:p>
          <a:endParaRPr lang="en-US"/>
        </a:p>
      </dgm:t>
    </dgm:pt>
    <dgm:pt modelId="{DE7F9404-B880-4E28-893A-94FE6858F5E2}">
      <dgm:prSet custT="1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2400" dirty="0"/>
            <a:t>Biology</a:t>
          </a:r>
          <a:endParaRPr lang="en-US" sz="1500" dirty="0"/>
        </a:p>
      </dgm:t>
    </dgm:pt>
    <dgm:pt modelId="{7EDE2776-4C27-43C6-85C9-AB97F2D34FA3}" type="parTrans" cxnId="{D822E6C1-35DE-4717-8174-DFBB7DFC8688}">
      <dgm:prSet/>
      <dgm:spPr/>
      <dgm:t>
        <a:bodyPr/>
        <a:lstStyle/>
        <a:p>
          <a:endParaRPr lang="en-US"/>
        </a:p>
      </dgm:t>
    </dgm:pt>
    <dgm:pt modelId="{EAB4B024-4EF5-4CD4-BD62-8E0721A93D15}" type="sibTrans" cxnId="{D822E6C1-35DE-4717-8174-DFBB7DFC8688}">
      <dgm:prSet/>
      <dgm:spPr/>
      <dgm:t>
        <a:bodyPr/>
        <a:lstStyle/>
        <a:p>
          <a:endParaRPr lang="en-US"/>
        </a:p>
      </dgm:t>
    </dgm:pt>
    <dgm:pt modelId="{452828C4-4024-443B-9E27-27062498951D}">
      <dgm:prSet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Business Administration</a:t>
          </a:r>
        </a:p>
      </dgm:t>
    </dgm:pt>
    <dgm:pt modelId="{D3429890-A420-4F15-A2D9-779E5455FD1D}" type="parTrans" cxnId="{884FDAE0-6824-4D7C-96CF-302F4F35C78D}">
      <dgm:prSet/>
      <dgm:spPr/>
      <dgm:t>
        <a:bodyPr/>
        <a:lstStyle/>
        <a:p>
          <a:endParaRPr lang="en-US"/>
        </a:p>
      </dgm:t>
    </dgm:pt>
    <dgm:pt modelId="{97046FE1-9159-4E55-851E-99A791D0F1DD}" type="sibTrans" cxnId="{884FDAE0-6824-4D7C-96CF-302F4F35C78D}">
      <dgm:prSet/>
      <dgm:spPr/>
      <dgm:t>
        <a:bodyPr/>
        <a:lstStyle/>
        <a:p>
          <a:endParaRPr lang="en-US"/>
        </a:p>
      </dgm:t>
    </dgm:pt>
    <dgm:pt modelId="{5812EC8A-0E45-4FB1-A2E0-BB659F326503}">
      <dgm:prSet custT="1"/>
      <dgm:spPr>
        <a:solidFill>
          <a:schemeClr val="accent2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   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Business Analytics</a:t>
          </a:r>
          <a:r>
            <a:rPr lang="en-US" sz="2000" kern="1200" dirty="0"/>
            <a:t>					</a:t>
          </a:r>
        </a:p>
      </dgm:t>
    </dgm:pt>
    <dgm:pt modelId="{2D14B4B6-B190-4A88-B185-BFFC51D51376}" type="parTrans" cxnId="{B78112A7-A585-43C2-BB8D-81392EC0110B}">
      <dgm:prSet/>
      <dgm:spPr/>
      <dgm:t>
        <a:bodyPr/>
        <a:lstStyle/>
        <a:p>
          <a:endParaRPr lang="en-US"/>
        </a:p>
      </dgm:t>
    </dgm:pt>
    <dgm:pt modelId="{BAB22AAB-6A5D-44CF-BF7E-C40891481DC0}" type="sibTrans" cxnId="{B78112A7-A585-43C2-BB8D-81392EC0110B}">
      <dgm:prSet/>
      <dgm:spPr/>
      <dgm:t>
        <a:bodyPr/>
        <a:lstStyle/>
        <a:p>
          <a:endParaRPr lang="en-US"/>
        </a:p>
      </dgm:t>
    </dgm:pt>
    <dgm:pt modelId="{1A6652E2-9125-447B-A6BA-2814D90E7064}">
      <dgm:prSet custT="1"/>
      <dgm:spPr>
        <a:solidFill>
          <a:schemeClr val="accent2"/>
        </a:solidFill>
      </dgm:spPr>
      <dgm:t>
        <a:bodyPr/>
        <a:lstStyle/>
        <a:p>
          <a:pPr>
            <a:lnSpc>
              <a:spcPct val="90000"/>
            </a:lnSpc>
          </a:pPr>
          <a:endParaRPr lang="en-US" sz="1800" dirty="0"/>
        </a:p>
        <a:p>
          <a:pPr>
            <a:lnSpc>
              <a:spcPct val="90000"/>
            </a:lnSpc>
          </a:pPr>
          <a:r>
            <a:rPr lang="en-US" sz="1800" dirty="0"/>
            <a:t>     </a:t>
          </a:r>
        </a:p>
        <a:p>
          <a:pPr>
            <a:lnSpc>
              <a:spcPct val="150000"/>
            </a:lnSpc>
          </a:pPr>
          <a:r>
            <a:rPr lang="en-US" sz="2800" dirty="0"/>
            <a:t>Chemistry</a:t>
          </a:r>
          <a:r>
            <a:rPr lang="en-US" sz="1800" dirty="0"/>
            <a:t>					</a:t>
          </a:r>
        </a:p>
      </dgm:t>
    </dgm:pt>
    <dgm:pt modelId="{74C847FC-66F6-4CB5-B5F5-5711C11D0863}" type="parTrans" cxnId="{31BC463F-99F4-4A81-BEEF-E700ADB476FF}">
      <dgm:prSet/>
      <dgm:spPr/>
      <dgm:t>
        <a:bodyPr/>
        <a:lstStyle/>
        <a:p>
          <a:endParaRPr lang="en-US"/>
        </a:p>
      </dgm:t>
    </dgm:pt>
    <dgm:pt modelId="{33D7ACD9-2D48-4321-852E-80D6E4239D46}" type="sibTrans" cxnId="{31BC463F-99F4-4A81-BEEF-E700ADB476FF}">
      <dgm:prSet/>
      <dgm:spPr/>
      <dgm:t>
        <a:bodyPr/>
        <a:lstStyle/>
        <a:p>
          <a:endParaRPr lang="en-US"/>
        </a:p>
      </dgm:t>
    </dgm:pt>
    <dgm:pt modelId="{3BC8BDAB-4581-4DCB-92EF-7AAB6D93E647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dirty="0"/>
            <a:t>Communication Disorders</a:t>
          </a:r>
        </a:p>
      </dgm:t>
    </dgm:pt>
    <dgm:pt modelId="{4A492F8E-9767-4F6F-8380-C176C5A301AC}" type="parTrans" cxnId="{A307EBE1-A8A5-4C3A-953A-4FE9D6829185}">
      <dgm:prSet/>
      <dgm:spPr/>
      <dgm:t>
        <a:bodyPr/>
        <a:lstStyle/>
        <a:p>
          <a:endParaRPr lang="en-US"/>
        </a:p>
      </dgm:t>
    </dgm:pt>
    <dgm:pt modelId="{936B2794-BD65-43C0-92B9-ADF186C5128A}" type="sibTrans" cxnId="{A307EBE1-A8A5-4C3A-953A-4FE9D6829185}">
      <dgm:prSet/>
      <dgm:spPr/>
      <dgm:t>
        <a:bodyPr/>
        <a:lstStyle/>
        <a:p>
          <a:endParaRPr lang="en-US"/>
        </a:p>
      </dgm:t>
    </dgm:pt>
    <dgm:pt modelId="{BD0E727F-5D2D-4202-8AE8-4F9F23C73622}">
      <dgm:prSet custT="1"/>
      <dgm:spPr>
        <a:solidFill>
          <a:schemeClr val="accent2"/>
        </a:solidFill>
      </dgm:spPr>
      <dgm:t>
        <a:bodyPr/>
        <a:lstStyle/>
        <a:p>
          <a:pPr>
            <a:lnSpc>
              <a:spcPct val="100000"/>
            </a:lnSpc>
          </a:pPr>
          <a:endParaRPr lang="en-US" sz="2400" dirty="0"/>
        </a:p>
        <a:p>
          <a:pPr>
            <a:lnSpc>
              <a:spcPct val="100000"/>
            </a:lnSpc>
          </a:pPr>
          <a:r>
            <a:rPr lang="en-US" sz="2400" dirty="0"/>
            <a:t>Health Informatics</a:t>
          </a:r>
          <a:r>
            <a:rPr lang="en-US" sz="2200" dirty="0"/>
            <a:t>	</a:t>
          </a:r>
        </a:p>
      </dgm:t>
    </dgm:pt>
    <dgm:pt modelId="{A47A112A-33DF-4C64-9B7A-5FEBDD6265FC}" type="parTrans" cxnId="{85720E78-E52A-4B25-8D7D-D2C5F777837E}">
      <dgm:prSet/>
      <dgm:spPr/>
      <dgm:t>
        <a:bodyPr/>
        <a:lstStyle/>
        <a:p>
          <a:endParaRPr lang="en-US"/>
        </a:p>
      </dgm:t>
    </dgm:pt>
    <dgm:pt modelId="{B4228204-FEB5-428A-A200-756C887E47CF}" type="sibTrans" cxnId="{85720E78-E52A-4B25-8D7D-D2C5F777837E}">
      <dgm:prSet/>
      <dgm:spPr/>
      <dgm:t>
        <a:bodyPr/>
        <a:lstStyle/>
        <a:p>
          <a:endParaRPr lang="en-US"/>
        </a:p>
      </dgm:t>
    </dgm:pt>
    <dgm:pt modelId="{A0BFA49A-590B-451F-A0AC-849201A2D396}">
      <dgm:prSet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Human Resources</a:t>
          </a:r>
        </a:p>
      </dgm:t>
    </dgm:pt>
    <dgm:pt modelId="{9CD82CE0-4032-4F92-A048-4EBBB5731580}" type="parTrans" cxnId="{462F9281-BA62-42B0-B999-4E8CFDA4D161}">
      <dgm:prSet/>
      <dgm:spPr/>
      <dgm:t>
        <a:bodyPr/>
        <a:lstStyle/>
        <a:p>
          <a:endParaRPr lang="en-US"/>
        </a:p>
      </dgm:t>
    </dgm:pt>
    <dgm:pt modelId="{1511398E-73E7-4FD2-907B-AE531C366C63}" type="sibTrans" cxnId="{462F9281-BA62-42B0-B999-4E8CFDA4D161}">
      <dgm:prSet/>
      <dgm:spPr/>
      <dgm:t>
        <a:bodyPr/>
        <a:lstStyle/>
        <a:p>
          <a:endParaRPr lang="en-US"/>
        </a:p>
      </dgm:t>
    </dgm:pt>
    <dgm:pt modelId="{9C316B7D-703D-4334-A31D-18F968D90E47}">
      <dgm:prSet custT="1"/>
      <dgm:spPr>
        <a:solidFill>
          <a:schemeClr val="accent2"/>
        </a:solidFill>
      </dgm:spPr>
      <dgm:t>
        <a:bodyPr/>
        <a:lstStyle/>
        <a:p>
          <a:pPr>
            <a:lnSpc>
              <a:spcPct val="100000"/>
            </a:lnSpc>
          </a:pPr>
          <a:endParaRPr lang="en-US" sz="2400" dirty="0"/>
        </a:p>
        <a:p>
          <a:pPr>
            <a:lnSpc>
              <a:spcPct val="100000"/>
            </a:lnSpc>
          </a:pPr>
          <a:endParaRPr lang="en-US" sz="2400" dirty="0"/>
        </a:p>
        <a:p>
          <a:pPr>
            <a:lnSpc>
              <a:spcPct val="100000"/>
            </a:lnSpc>
          </a:pPr>
          <a:r>
            <a:rPr lang="en-US" sz="2400" dirty="0"/>
            <a:t>Occupational Therapy	</a:t>
          </a:r>
          <a:r>
            <a:rPr lang="en-US" sz="2200" dirty="0"/>
            <a:t>			</a:t>
          </a:r>
        </a:p>
      </dgm:t>
    </dgm:pt>
    <dgm:pt modelId="{DA3A3B6B-5FB8-4B17-87D6-225A36F4859D}" type="parTrans" cxnId="{DE2BEBA9-A112-4A65-B804-84071D832B84}">
      <dgm:prSet/>
      <dgm:spPr/>
      <dgm:t>
        <a:bodyPr/>
        <a:lstStyle/>
        <a:p>
          <a:endParaRPr lang="en-US"/>
        </a:p>
      </dgm:t>
    </dgm:pt>
    <dgm:pt modelId="{BAB48911-32D5-45AF-832A-57544D2577D4}" type="sibTrans" cxnId="{DE2BEBA9-A112-4A65-B804-84071D832B84}">
      <dgm:prSet/>
      <dgm:spPr/>
      <dgm:t>
        <a:bodyPr/>
        <a:lstStyle/>
        <a:p>
          <a:endParaRPr lang="en-US"/>
        </a:p>
      </dgm:t>
    </dgm:pt>
    <dgm:pt modelId="{D548C9F4-842E-4678-B1C9-4C8F0340273A}">
      <dgm:prSet custT="1"/>
      <dgm:spPr>
        <a:solidFill>
          <a:schemeClr val="accent2"/>
        </a:solidFill>
      </dgm:spPr>
      <dgm:t>
        <a:bodyPr/>
        <a:lstStyle/>
        <a:p>
          <a:endParaRPr lang="en-US" sz="2400" dirty="0"/>
        </a:p>
        <a:p>
          <a:r>
            <a:rPr lang="en-US" sz="2400" dirty="0"/>
            <a:t>Physical Therapy</a:t>
          </a:r>
          <a:r>
            <a:rPr lang="en-US" sz="2200" dirty="0"/>
            <a:t>			</a:t>
          </a:r>
        </a:p>
      </dgm:t>
    </dgm:pt>
    <dgm:pt modelId="{6835DB73-8C89-4537-8D0A-BB8302F19394}" type="parTrans" cxnId="{A89393E6-034E-4B6B-8B2C-E792B74D4A1A}">
      <dgm:prSet/>
      <dgm:spPr/>
      <dgm:t>
        <a:bodyPr/>
        <a:lstStyle/>
        <a:p>
          <a:endParaRPr lang="en-US"/>
        </a:p>
      </dgm:t>
    </dgm:pt>
    <dgm:pt modelId="{8AC444B6-5AF2-4113-B704-124C947F3C1B}" type="sibTrans" cxnId="{A89393E6-034E-4B6B-8B2C-E792B74D4A1A}">
      <dgm:prSet/>
      <dgm:spPr/>
      <dgm:t>
        <a:bodyPr/>
        <a:lstStyle/>
        <a:p>
          <a:endParaRPr lang="en-US"/>
        </a:p>
      </dgm:t>
    </dgm:pt>
    <dgm:pt modelId="{BFDA95A5-83E7-4F03-82BA-E3C2C75E1FF7}" type="pres">
      <dgm:prSet presAssocID="{A75660FF-1DD6-49E3-8943-D5FD06D70978}" presName="diagram" presStyleCnt="0">
        <dgm:presLayoutVars>
          <dgm:dir/>
          <dgm:resizeHandles val="exact"/>
        </dgm:presLayoutVars>
      </dgm:prSet>
      <dgm:spPr/>
    </dgm:pt>
    <dgm:pt modelId="{DEC89DA0-013B-48A4-91F1-17B9D84CF00D}" type="pres">
      <dgm:prSet presAssocID="{F4E4E031-1CFC-431F-87E0-F15277D7C3EC}" presName="node" presStyleLbl="node1" presStyleIdx="0" presStyleCnt="10">
        <dgm:presLayoutVars>
          <dgm:bulletEnabled val="1"/>
        </dgm:presLayoutVars>
      </dgm:prSet>
      <dgm:spPr/>
    </dgm:pt>
    <dgm:pt modelId="{D236D9B2-3235-40D1-8ACC-9A8F7B36CB7A}" type="pres">
      <dgm:prSet presAssocID="{21BC2995-6AE1-4F0F-9B53-3F0DD685D3BD}" presName="sibTrans" presStyleCnt="0"/>
      <dgm:spPr/>
    </dgm:pt>
    <dgm:pt modelId="{23AB170F-22CC-4BEA-A29F-C258512B1660}" type="pres">
      <dgm:prSet presAssocID="{DE7F9404-B880-4E28-893A-94FE6858F5E2}" presName="node" presStyleLbl="node1" presStyleIdx="1" presStyleCnt="10">
        <dgm:presLayoutVars>
          <dgm:bulletEnabled val="1"/>
        </dgm:presLayoutVars>
      </dgm:prSet>
      <dgm:spPr/>
    </dgm:pt>
    <dgm:pt modelId="{A404955C-82FC-4626-9B8A-1395A39734EB}" type="pres">
      <dgm:prSet presAssocID="{EAB4B024-4EF5-4CD4-BD62-8E0721A93D15}" presName="sibTrans" presStyleCnt="0"/>
      <dgm:spPr/>
    </dgm:pt>
    <dgm:pt modelId="{45B08BE9-19ED-4B76-9100-9EEC69D2059E}" type="pres">
      <dgm:prSet presAssocID="{452828C4-4024-443B-9E27-27062498951D}" presName="node" presStyleLbl="node1" presStyleIdx="2" presStyleCnt="10">
        <dgm:presLayoutVars>
          <dgm:bulletEnabled val="1"/>
        </dgm:presLayoutVars>
      </dgm:prSet>
      <dgm:spPr/>
    </dgm:pt>
    <dgm:pt modelId="{2105E135-945C-4B40-A701-C267EF5EEDF5}" type="pres">
      <dgm:prSet presAssocID="{97046FE1-9159-4E55-851E-99A791D0F1DD}" presName="sibTrans" presStyleCnt="0"/>
      <dgm:spPr/>
    </dgm:pt>
    <dgm:pt modelId="{1F3646DB-29A2-45AC-932D-72FB6E5E51D6}" type="pres">
      <dgm:prSet presAssocID="{5812EC8A-0E45-4FB1-A2E0-BB659F326503}" presName="node" presStyleLbl="node1" presStyleIdx="3" presStyleCnt="10">
        <dgm:presLayoutVars>
          <dgm:bulletEnabled val="1"/>
        </dgm:presLayoutVars>
      </dgm:prSet>
      <dgm:spPr/>
    </dgm:pt>
    <dgm:pt modelId="{0D387A47-B2E7-461A-9D83-B6D4D9F66B1D}" type="pres">
      <dgm:prSet presAssocID="{BAB22AAB-6A5D-44CF-BF7E-C40891481DC0}" presName="sibTrans" presStyleCnt="0"/>
      <dgm:spPr/>
    </dgm:pt>
    <dgm:pt modelId="{7511B4C4-A1A6-4D59-BD01-F05C75807DD9}" type="pres">
      <dgm:prSet presAssocID="{1A6652E2-9125-447B-A6BA-2814D90E7064}" presName="node" presStyleLbl="node1" presStyleIdx="4" presStyleCnt="10">
        <dgm:presLayoutVars>
          <dgm:bulletEnabled val="1"/>
        </dgm:presLayoutVars>
      </dgm:prSet>
      <dgm:spPr/>
    </dgm:pt>
    <dgm:pt modelId="{47D0C77E-C615-4196-8315-F5B20049EB59}" type="pres">
      <dgm:prSet presAssocID="{33D7ACD9-2D48-4321-852E-80D6E4239D46}" presName="sibTrans" presStyleCnt="0"/>
      <dgm:spPr/>
    </dgm:pt>
    <dgm:pt modelId="{BE33BF74-DE55-479B-80A4-0D234875EE58}" type="pres">
      <dgm:prSet presAssocID="{3BC8BDAB-4581-4DCB-92EF-7AAB6D93E647}" presName="node" presStyleLbl="node1" presStyleIdx="5" presStyleCnt="10">
        <dgm:presLayoutVars>
          <dgm:bulletEnabled val="1"/>
        </dgm:presLayoutVars>
      </dgm:prSet>
      <dgm:spPr/>
    </dgm:pt>
    <dgm:pt modelId="{0DAAFD85-D225-49F7-BACC-034E6410940E}" type="pres">
      <dgm:prSet presAssocID="{936B2794-BD65-43C0-92B9-ADF186C5128A}" presName="sibTrans" presStyleCnt="0"/>
      <dgm:spPr/>
    </dgm:pt>
    <dgm:pt modelId="{EFA49025-9BD1-4573-8788-1B9235C355DF}" type="pres">
      <dgm:prSet presAssocID="{BD0E727F-5D2D-4202-8AE8-4F9F23C73622}" presName="node" presStyleLbl="node1" presStyleIdx="6" presStyleCnt="10" custLinFactNeighborY="734">
        <dgm:presLayoutVars>
          <dgm:bulletEnabled val="1"/>
        </dgm:presLayoutVars>
      </dgm:prSet>
      <dgm:spPr/>
    </dgm:pt>
    <dgm:pt modelId="{BEA67CC6-781C-4BDE-805C-09F590204652}" type="pres">
      <dgm:prSet presAssocID="{B4228204-FEB5-428A-A200-756C887E47CF}" presName="sibTrans" presStyleCnt="0"/>
      <dgm:spPr/>
    </dgm:pt>
    <dgm:pt modelId="{B03450D4-CA99-4402-A25E-029BFAF610D3}" type="pres">
      <dgm:prSet presAssocID="{A0BFA49A-590B-451F-A0AC-849201A2D396}" presName="node" presStyleLbl="node1" presStyleIdx="7" presStyleCnt="10">
        <dgm:presLayoutVars>
          <dgm:bulletEnabled val="1"/>
        </dgm:presLayoutVars>
      </dgm:prSet>
      <dgm:spPr/>
    </dgm:pt>
    <dgm:pt modelId="{E8230C76-7FAC-4B3A-83B9-E0113DC5EB32}" type="pres">
      <dgm:prSet presAssocID="{1511398E-73E7-4FD2-907B-AE531C366C63}" presName="sibTrans" presStyleCnt="0"/>
      <dgm:spPr/>
    </dgm:pt>
    <dgm:pt modelId="{5B7AE229-0A5B-4458-9654-11CF5D5E0E03}" type="pres">
      <dgm:prSet presAssocID="{9C316B7D-703D-4334-A31D-18F968D90E47}" presName="node" presStyleLbl="node1" presStyleIdx="8" presStyleCnt="10">
        <dgm:presLayoutVars>
          <dgm:bulletEnabled val="1"/>
        </dgm:presLayoutVars>
      </dgm:prSet>
      <dgm:spPr/>
    </dgm:pt>
    <dgm:pt modelId="{547CF07F-7DB7-4ABA-A5FD-A9CD36774D2C}" type="pres">
      <dgm:prSet presAssocID="{BAB48911-32D5-45AF-832A-57544D2577D4}" presName="sibTrans" presStyleCnt="0"/>
      <dgm:spPr/>
    </dgm:pt>
    <dgm:pt modelId="{67DD231B-C208-4B77-8BB4-3686FC05CD57}" type="pres">
      <dgm:prSet presAssocID="{D548C9F4-842E-4678-B1C9-4C8F0340273A}" presName="node" presStyleLbl="node1" presStyleIdx="9" presStyleCnt="10">
        <dgm:presLayoutVars>
          <dgm:bulletEnabled val="1"/>
        </dgm:presLayoutVars>
      </dgm:prSet>
      <dgm:spPr/>
    </dgm:pt>
  </dgm:ptLst>
  <dgm:cxnLst>
    <dgm:cxn modelId="{CF113904-E4F2-4ACC-A0D2-37595CF2BE9E}" type="presOf" srcId="{452828C4-4024-443B-9E27-27062498951D}" destId="{45B08BE9-19ED-4B76-9100-9EEC69D2059E}" srcOrd="0" destOrd="0" presId="urn:microsoft.com/office/officeart/2005/8/layout/default"/>
    <dgm:cxn modelId="{907A0F14-04BC-4CB0-924F-DDEBBFF5766D}" type="presOf" srcId="{DE7F9404-B880-4E28-893A-94FE6858F5E2}" destId="{23AB170F-22CC-4BEA-A29F-C258512B1660}" srcOrd="0" destOrd="0" presId="urn:microsoft.com/office/officeart/2005/8/layout/default"/>
    <dgm:cxn modelId="{DD65FC19-DEBB-4F0B-A698-8987EA71A98B}" type="presOf" srcId="{F4E4E031-1CFC-431F-87E0-F15277D7C3EC}" destId="{DEC89DA0-013B-48A4-91F1-17B9D84CF00D}" srcOrd="0" destOrd="0" presId="urn:microsoft.com/office/officeart/2005/8/layout/default"/>
    <dgm:cxn modelId="{1951212D-B3D4-43DC-A0C1-DFA5CA8967BA}" type="presOf" srcId="{1A6652E2-9125-447B-A6BA-2814D90E7064}" destId="{7511B4C4-A1A6-4D59-BD01-F05C75807DD9}" srcOrd="0" destOrd="0" presId="urn:microsoft.com/office/officeart/2005/8/layout/default"/>
    <dgm:cxn modelId="{45CBF32D-CD9C-4B7D-922F-B79FB3233FCD}" type="presOf" srcId="{5812EC8A-0E45-4FB1-A2E0-BB659F326503}" destId="{1F3646DB-29A2-45AC-932D-72FB6E5E51D6}" srcOrd="0" destOrd="0" presId="urn:microsoft.com/office/officeart/2005/8/layout/default"/>
    <dgm:cxn modelId="{BD200735-7E2C-4EE0-BBFF-DCBBAC34DD0A}" type="presOf" srcId="{BD0E727F-5D2D-4202-8AE8-4F9F23C73622}" destId="{EFA49025-9BD1-4573-8788-1B9235C355DF}" srcOrd="0" destOrd="0" presId="urn:microsoft.com/office/officeart/2005/8/layout/default"/>
    <dgm:cxn modelId="{2A94C53A-5D01-490B-A140-F0C80521610F}" type="presOf" srcId="{A75660FF-1DD6-49E3-8943-D5FD06D70978}" destId="{BFDA95A5-83E7-4F03-82BA-E3C2C75E1FF7}" srcOrd="0" destOrd="0" presId="urn:microsoft.com/office/officeart/2005/8/layout/default"/>
    <dgm:cxn modelId="{ACA7A33D-BE72-4ACD-9EC2-CF4EE595AE0C}" type="presOf" srcId="{D548C9F4-842E-4678-B1C9-4C8F0340273A}" destId="{67DD231B-C208-4B77-8BB4-3686FC05CD57}" srcOrd="0" destOrd="0" presId="urn:microsoft.com/office/officeart/2005/8/layout/default"/>
    <dgm:cxn modelId="{31BC463F-99F4-4A81-BEEF-E700ADB476FF}" srcId="{A75660FF-1DD6-49E3-8943-D5FD06D70978}" destId="{1A6652E2-9125-447B-A6BA-2814D90E7064}" srcOrd="4" destOrd="0" parTransId="{74C847FC-66F6-4CB5-B5F5-5711C11D0863}" sibTransId="{33D7ACD9-2D48-4321-852E-80D6E4239D46}"/>
    <dgm:cxn modelId="{2EBAD46D-527E-4B77-B17B-597893F6E72B}" srcId="{A75660FF-1DD6-49E3-8943-D5FD06D70978}" destId="{F4E4E031-1CFC-431F-87E0-F15277D7C3EC}" srcOrd="0" destOrd="0" parTransId="{28552801-3558-4A08-91CE-B631E93F005D}" sibTransId="{21BC2995-6AE1-4F0F-9B53-3F0DD685D3BD}"/>
    <dgm:cxn modelId="{12AC5877-73CA-44B2-AF19-6BD9157DF049}" type="presOf" srcId="{3BC8BDAB-4581-4DCB-92EF-7AAB6D93E647}" destId="{BE33BF74-DE55-479B-80A4-0D234875EE58}" srcOrd="0" destOrd="0" presId="urn:microsoft.com/office/officeart/2005/8/layout/default"/>
    <dgm:cxn modelId="{85720E78-E52A-4B25-8D7D-D2C5F777837E}" srcId="{A75660FF-1DD6-49E3-8943-D5FD06D70978}" destId="{BD0E727F-5D2D-4202-8AE8-4F9F23C73622}" srcOrd="6" destOrd="0" parTransId="{A47A112A-33DF-4C64-9B7A-5FEBDD6265FC}" sibTransId="{B4228204-FEB5-428A-A200-756C887E47CF}"/>
    <dgm:cxn modelId="{462F9281-BA62-42B0-B999-4E8CFDA4D161}" srcId="{A75660FF-1DD6-49E3-8943-D5FD06D70978}" destId="{A0BFA49A-590B-451F-A0AC-849201A2D396}" srcOrd="7" destOrd="0" parTransId="{9CD82CE0-4032-4F92-A048-4EBBB5731580}" sibTransId="{1511398E-73E7-4FD2-907B-AE531C366C63}"/>
    <dgm:cxn modelId="{B78112A7-A585-43C2-BB8D-81392EC0110B}" srcId="{A75660FF-1DD6-49E3-8943-D5FD06D70978}" destId="{5812EC8A-0E45-4FB1-A2E0-BB659F326503}" srcOrd="3" destOrd="0" parTransId="{2D14B4B6-B190-4A88-B185-BFFC51D51376}" sibTransId="{BAB22AAB-6A5D-44CF-BF7E-C40891481DC0}"/>
    <dgm:cxn modelId="{DE2BEBA9-A112-4A65-B804-84071D832B84}" srcId="{A75660FF-1DD6-49E3-8943-D5FD06D70978}" destId="{9C316B7D-703D-4334-A31D-18F968D90E47}" srcOrd="8" destOrd="0" parTransId="{DA3A3B6B-5FB8-4B17-87D6-225A36F4859D}" sibTransId="{BAB48911-32D5-45AF-832A-57544D2577D4}"/>
    <dgm:cxn modelId="{D822E6C1-35DE-4717-8174-DFBB7DFC8688}" srcId="{A75660FF-1DD6-49E3-8943-D5FD06D70978}" destId="{DE7F9404-B880-4E28-893A-94FE6858F5E2}" srcOrd="1" destOrd="0" parTransId="{7EDE2776-4C27-43C6-85C9-AB97F2D34FA3}" sibTransId="{EAB4B024-4EF5-4CD4-BD62-8E0721A93D15}"/>
    <dgm:cxn modelId="{CFACDFC4-B902-421B-B751-ACC73DF5EBDB}" type="presOf" srcId="{A0BFA49A-590B-451F-A0AC-849201A2D396}" destId="{B03450D4-CA99-4402-A25E-029BFAF610D3}" srcOrd="0" destOrd="0" presId="urn:microsoft.com/office/officeart/2005/8/layout/default"/>
    <dgm:cxn modelId="{A25A47CB-A5CB-4A40-AED4-2A1D0E3AC558}" type="presOf" srcId="{9C316B7D-703D-4334-A31D-18F968D90E47}" destId="{5B7AE229-0A5B-4458-9654-11CF5D5E0E03}" srcOrd="0" destOrd="0" presId="urn:microsoft.com/office/officeart/2005/8/layout/default"/>
    <dgm:cxn modelId="{884FDAE0-6824-4D7C-96CF-302F4F35C78D}" srcId="{A75660FF-1DD6-49E3-8943-D5FD06D70978}" destId="{452828C4-4024-443B-9E27-27062498951D}" srcOrd="2" destOrd="0" parTransId="{D3429890-A420-4F15-A2D9-779E5455FD1D}" sibTransId="{97046FE1-9159-4E55-851E-99A791D0F1DD}"/>
    <dgm:cxn modelId="{A307EBE1-A8A5-4C3A-953A-4FE9D6829185}" srcId="{A75660FF-1DD6-49E3-8943-D5FD06D70978}" destId="{3BC8BDAB-4581-4DCB-92EF-7AAB6D93E647}" srcOrd="5" destOrd="0" parTransId="{4A492F8E-9767-4F6F-8380-C176C5A301AC}" sibTransId="{936B2794-BD65-43C0-92B9-ADF186C5128A}"/>
    <dgm:cxn modelId="{A89393E6-034E-4B6B-8B2C-E792B74D4A1A}" srcId="{A75660FF-1DD6-49E3-8943-D5FD06D70978}" destId="{D548C9F4-842E-4678-B1C9-4C8F0340273A}" srcOrd="9" destOrd="0" parTransId="{6835DB73-8C89-4537-8D0A-BB8302F19394}" sibTransId="{8AC444B6-5AF2-4113-B704-124C947F3C1B}"/>
    <dgm:cxn modelId="{E0E5C221-268F-4E98-8C7F-17E2C20A99D4}" type="presParOf" srcId="{BFDA95A5-83E7-4F03-82BA-E3C2C75E1FF7}" destId="{DEC89DA0-013B-48A4-91F1-17B9D84CF00D}" srcOrd="0" destOrd="0" presId="urn:microsoft.com/office/officeart/2005/8/layout/default"/>
    <dgm:cxn modelId="{563211E7-9334-4C09-99B5-7FAABBA984B4}" type="presParOf" srcId="{BFDA95A5-83E7-4F03-82BA-E3C2C75E1FF7}" destId="{D236D9B2-3235-40D1-8ACC-9A8F7B36CB7A}" srcOrd="1" destOrd="0" presId="urn:microsoft.com/office/officeart/2005/8/layout/default"/>
    <dgm:cxn modelId="{3E0AE700-0406-4091-AB1A-F4B070FFA547}" type="presParOf" srcId="{BFDA95A5-83E7-4F03-82BA-E3C2C75E1FF7}" destId="{23AB170F-22CC-4BEA-A29F-C258512B1660}" srcOrd="2" destOrd="0" presId="urn:microsoft.com/office/officeart/2005/8/layout/default"/>
    <dgm:cxn modelId="{0948D521-D389-4E0D-97E7-F224DFAF56FA}" type="presParOf" srcId="{BFDA95A5-83E7-4F03-82BA-E3C2C75E1FF7}" destId="{A404955C-82FC-4626-9B8A-1395A39734EB}" srcOrd="3" destOrd="0" presId="urn:microsoft.com/office/officeart/2005/8/layout/default"/>
    <dgm:cxn modelId="{85C0E7A8-BAE1-44B4-9C51-B343B7CF5258}" type="presParOf" srcId="{BFDA95A5-83E7-4F03-82BA-E3C2C75E1FF7}" destId="{45B08BE9-19ED-4B76-9100-9EEC69D2059E}" srcOrd="4" destOrd="0" presId="urn:microsoft.com/office/officeart/2005/8/layout/default"/>
    <dgm:cxn modelId="{C09A020C-44FE-443A-89FD-B39DCBA5F53D}" type="presParOf" srcId="{BFDA95A5-83E7-4F03-82BA-E3C2C75E1FF7}" destId="{2105E135-945C-4B40-A701-C267EF5EEDF5}" srcOrd="5" destOrd="0" presId="urn:microsoft.com/office/officeart/2005/8/layout/default"/>
    <dgm:cxn modelId="{C767A059-26FD-4F4F-9C38-DD9DEA28E810}" type="presParOf" srcId="{BFDA95A5-83E7-4F03-82BA-E3C2C75E1FF7}" destId="{1F3646DB-29A2-45AC-932D-72FB6E5E51D6}" srcOrd="6" destOrd="0" presId="urn:microsoft.com/office/officeart/2005/8/layout/default"/>
    <dgm:cxn modelId="{70261677-63E5-40B3-B487-5C2948EC6343}" type="presParOf" srcId="{BFDA95A5-83E7-4F03-82BA-E3C2C75E1FF7}" destId="{0D387A47-B2E7-461A-9D83-B6D4D9F66B1D}" srcOrd="7" destOrd="0" presId="urn:microsoft.com/office/officeart/2005/8/layout/default"/>
    <dgm:cxn modelId="{6C8C38CC-594F-4B57-8345-C575BA7F6F6B}" type="presParOf" srcId="{BFDA95A5-83E7-4F03-82BA-E3C2C75E1FF7}" destId="{7511B4C4-A1A6-4D59-BD01-F05C75807DD9}" srcOrd="8" destOrd="0" presId="urn:microsoft.com/office/officeart/2005/8/layout/default"/>
    <dgm:cxn modelId="{6309AF26-958A-4C42-8460-1581788E3253}" type="presParOf" srcId="{BFDA95A5-83E7-4F03-82BA-E3C2C75E1FF7}" destId="{47D0C77E-C615-4196-8315-F5B20049EB59}" srcOrd="9" destOrd="0" presId="urn:microsoft.com/office/officeart/2005/8/layout/default"/>
    <dgm:cxn modelId="{7FFADDF7-F845-4ADE-8E61-B7C3663AD0BF}" type="presParOf" srcId="{BFDA95A5-83E7-4F03-82BA-E3C2C75E1FF7}" destId="{BE33BF74-DE55-479B-80A4-0D234875EE58}" srcOrd="10" destOrd="0" presId="urn:microsoft.com/office/officeart/2005/8/layout/default"/>
    <dgm:cxn modelId="{ADA41B32-62A1-4DFE-93E4-8BF9B9182B4D}" type="presParOf" srcId="{BFDA95A5-83E7-4F03-82BA-E3C2C75E1FF7}" destId="{0DAAFD85-D225-49F7-BACC-034E6410940E}" srcOrd="11" destOrd="0" presId="urn:microsoft.com/office/officeart/2005/8/layout/default"/>
    <dgm:cxn modelId="{394E14BD-ABA3-467B-8084-AEDECFF7D1C7}" type="presParOf" srcId="{BFDA95A5-83E7-4F03-82BA-E3C2C75E1FF7}" destId="{EFA49025-9BD1-4573-8788-1B9235C355DF}" srcOrd="12" destOrd="0" presId="urn:microsoft.com/office/officeart/2005/8/layout/default"/>
    <dgm:cxn modelId="{9E11ED58-8F5B-48B1-815E-8E6C0D1313D8}" type="presParOf" srcId="{BFDA95A5-83E7-4F03-82BA-E3C2C75E1FF7}" destId="{BEA67CC6-781C-4BDE-805C-09F590204652}" srcOrd="13" destOrd="0" presId="urn:microsoft.com/office/officeart/2005/8/layout/default"/>
    <dgm:cxn modelId="{44249E9F-863B-4F48-9AAF-A4D7B3209902}" type="presParOf" srcId="{BFDA95A5-83E7-4F03-82BA-E3C2C75E1FF7}" destId="{B03450D4-CA99-4402-A25E-029BFAF610D3}" srcOrd="14" destOrd="0" presId="urn:microsoft.com/office/officeart/2005/8/layout/default"/>
    <dgm:cxn modelId="{E6DAE655-C8D6-454C-AEB7-E0E79D765BD1}" type="presParOf" srcId="{BFDA95A5-83E7-4F03-82BA-E3C2C75E1FF7}" destId="{E8230C76-7FAC-4B3A-83B9-E0113DC5EB32}" srcOrd="15" destOrd="0" presId="urn:microsoft.com/office/officeart/2005/8/layout/default"/>
    <dgm:cxn modelId="{D9E1CE09-366A-4A5B-89EB-BA0D787846E7}" type="presParOf" srcId="{BFDA95A5-83E7-4F03-82BA-E3C2C75E1FF7}" destId="{5B7AE229-0A5B-4458-9654-11CF5D5E0E03}" srcOrd="16" destOrd="0" presId="urn:microsoft.com/office/officeart/2005/8/layout/default"/>
    <dgm:cxn modelId="{1A72B5DC-6932-4C4E-8899-8247879DE538}" type="presParOf" srcId="{BFDA95A5-83E7-4F03-82BA-E3C2C75E1FF7}" destId="{547CF07F-7DB7-4ABA-A5FD-A9CD36774D2C}" srcOrd="17" destOrd="0" presId="urn:microsoft.com/office/officeart/2005/8/layout/default"/>
    <dgm:cxn modelId="{06E72C96-8903-499A-9E4A-4BB162286CEB}" type="presParOf" srcId="{BFDA95A5-83E7-4F03-82BA-E3C2C75E1FF7}" destId="{67DD231B-C208-4B77-8BB4-3686FC05CD57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89DA0-013B-48A4-91F1-17B9D84CF00D}">
      <dsp:nvSpPr>
        <dsp:cNvPr id="0" name=""/>
        <dsp:cNvSpPr/>
      </dsp:nvSpPr>
      <dsp:spPr>
        <a:xfrm>
          <a:off x="3952" y="740295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Accounting</a:t>
          </a:r>
        </a:p>
      </dsp:txBody>
      <dsp:txXfrm>
        <a:off x="3952" y="740295"/>
        <a:ext cx="2140029" cy="1284017"/>
      </dsp:txXfrm>
    </dsp:sp>
    <dsp:sp modelId="{23AB170F-22CC-4BEA-A29F-C258512B1660}">
      <dsp:nvSpPr>
        <dsp:cNvPr id="0" name=""/>
        <dsp:cNvSpPr/>
      </dsp:nvSpPr>
      <dsp:spPr>
        <a:xfrm>
          <a:off x="2357984" y="740295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Biology</a:t>
          </a:r>
          <a:endParaRPr lang="en-US" sz="1500" kern="1200" dirty="0"/>
        </a:p>
      </dsp:txBody>
      <dsp:txXfrm>
        <a:off x="2357984" y="740295"/>
        <a:ext cx="2140029" cy="1284017"/>
      </dsp:txXfrm>
    </dsp:sp>
    <dsp:sp modelId="{45B08BE9-19ED-4B76-9100-9EEC69D2059E}">
      <dsp:nvSpPr>
        <dsp:cNvPr id="0" name=""/>
        <dsp:cNvSpPr/>
      </dsp:nvSpPr>
      <dsp:spPr>
        <a:xfrm>
          <a:off x="4712016" y="740295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Business Administration</a:t>
          </a:r>
        </a:p>
      </dsp:txBody>
      <dsp:txXfrm>
        <a:off x="4712016" y="740295"/>
        <a:ext cx="2140029" cy="1284017"/>
      </dsp:txXfrm>
    </dsp:sp>
    <dsp:sp modelId="{1F3646DB-29A2-45AC-932D-72FB6E5E51D6}">
      <dsp:nvSpPr>
        <dsp:cNvPr id="0" name=""/>
        <dsp:cNvSpPr/>
      </dsp:nvSpPr>
      <dsp:spPr>
        <a:xfrm>
          <a:off x="7066049" y="740295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   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Business Analytics</a:t>
          </a:r>
          <a:r>
            <a:rPr lang="en-US" sz="2000" kern="1200" dirty="0"/>
            <a:t>					</a:t>
          </a:r>
        </a:p>
      </dsp:txBody>
      <dsp:txXfrm>
        <a:off x="7066049" y="740295"/>
        <a:ext cx="2140029" cy="1284017"/>
      </dsp:txXfrm>
    </dsp:sp>
    <dsp:sp modelId="{7511B4C4-A1A6-4D59-BD01-F05C75807DD9}">
      <dsp:nvSpPr>
        <dsp:cNvPr id="0" name=""/>
        <dsp:cNvSpPr/>
      </dsp:nvSpPr>
      <dsp:spPr>
        <a:xfrm>
          <a:off x="9420081" y="740295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    </a:t>
          </a:r>
        </a:p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Chemistry</a:t>
          </a:r>
          <a:r>
            <a:rPr lang="en-US" sz="1800" kern="1200" dirty="0"/>
            <a:t>					</a:t>
          </a:r>
        </a:p>
      </dsp:txBody>
      <dsp:txXfrm>
        <a:off x="9420081" y="740295"/>
        <a:ext cx="2140029" cy="1284017"/>
      </dsp:txXfrm>
    </dsp:sp>
    <dsp:sp modelId="{BE33BF74-DE55-479B-80A4-0D234875EE58}">
      <dsp:nvSpPr>
        <dsp:cNvPr id="0" name=""/>
        <dsp:cNvSpPr/>
      </dsp:nvSpPr>
      <dsp:spPr>
        <a:xfrm>
          <a:off x="3952" y="2238316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Communication Disorders</a:t>
          </a:r>
        </a:p>
      </dsp:txBody>
      <dsp:txXfrm>
        <a:off x="3952" y="2238316"/>
        <a:ext cx="2140029" cy="1284017"/>
      </dsp:txXfrm>
    </dsp:sp>
    <dsp:sp modelId="{EFA49025-9BD1-4573-8788-1B9235C355DF}">
      <dsp:nvSpPr>
        <dsp:cNvPr id="0" name=""/>
        <dsp:cNvSpPr/>
      </dsp:nvSpPr>
      <dsp:spPr>
        <a:xfrm>
          <a:off x="2357984" y="2247741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Health Informatics</a:t>
          </a:r>
          <a:r>
            <a:rPr lang="en-US" sz="2200" kern="1200" dirty="0"/>
            <a:t>	</a:t>
          </a:r>
        </a:p>
      </dsp:txBody>
      <dsp:txXfrm>
        <a:off x="2357984" y="2247741"/>
        <a:ext cx="2140029" cy="1284017"/>
      </dsp:txXfrm>
    </dsp:sp>
    <dsp:sp modelId="{B03450D4-CA99-4402-A25E-029BFAF610D3}">
      <dsp:nvSpPr>
        <dsp:cNvPr id="0" name=""/>
        <dsp:cNvSpPr/>
      </dsp:nvSpPr>
      <dsp:spPr>
        <a:xfrm>
          <a:off x="4712016" y="2238316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Human Resources</a:t>
          </a:r>
        </a:p>
      </dsp:txBody>
      <dsp:txXfrm>
        <a:off x="4712016" y="2238316"/>
        <a:ext cx="2140029" cy="1284017"/>
      </dsp:txXfrm>
    </dsp:sp>
    <dsp:sp modelId="{5B7AE229-0A5B-4458-9654-11CF5D5E0E03}">
      <dsp:nvSpPr>
        <dsp:cNvPr id="0" name=""/>
        <dsp:cNvSpPr/>
      </dsp:nvSpPr>
      <dsp:spPr>
        <a:xfrm>
          <a:off x="7066049" y="2238316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Occupational Therapy	</a:t>
          </a:r>
          <a:r>
            <a:rPr lang="en-US" sz="2200" kern="1200" dirty="0"/>
            <a:t>			</a:t>
          </a:r>
        </a:p>
      </dsp:txBody>
      <dsp:txXfrm>
        <a:off x="7066049" y="2238316"/>
        <a:ext cx="2140029" cy="1284017"/>
      </dsp:txXfrm>
    </dsp:sp>
    <dsp:sp modelId="{67DD231B-C208-4B77-8BB4-3686FC05CD57}">
      <dsp:nvSpPr>
        <dsp:cNvPr id="0" name=""/>
        <dsp:cNvSpPr/>
      </dsp:nvSpPr>
      <dsp:spPr>
        <a:xfrm>
          <a:off x="9420081" y="2238316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Physical Therapy</a:t>
          </a:r>
          <a:r>
            <a:rPr lang="en-US" sz="2200" kern="1200" dirty="0"/>
            <a:t>			</a:t>
          </a:r>
        </a:p>
      </dsp:txBody>
      <dsp:txXfrm>
        <a:off x="9420081" y="2238316"/>
        <a:ext cx="2140029" cy="1284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D43F4-E375-AC4B-93FC-B717B9678ACC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F1A5F-24C3-C948-B849-66259A8FD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9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F1A5F-24C3-C948-B849-66259A8FDC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3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6EDA4-0B99-776B-08A5-D68F47800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A01A4-C871-8841-C456-F7F5EDD8DF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459A5-27F8-FE0E-E22F-12D6EF254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</a:t>
            </a:r>
            <a:r>
              <a:rPr lang="en-US" i="1" dirty="0"/>
              <a:t>Students must complete AIM HIGH Confirmation form as well as submit $50 enrollment deposit to secure scholarship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D60B2-7FF9-FF20-25BF-36A4EDA21F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F1A5F-24C3-C948-B849-66259A8FDC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29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42304-39C4-E242-8780-D2AB03FD1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4B689E-CFF8-3041-9745-707D28BDD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AF021-FB81-6F4E-AA13-03576106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55D92-743A-B84B-9B1B-0E51348E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B9D07-91C1-F948-BB2B-4F2D0FE6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0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51BF2-FDFA-4043-B609-92DCE96A6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4E0FD-1FD5-5743-93BE-CA0800396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45721-15F2-F24D-A615-951E88C9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CEBB7-00DC-6240-92B6-207F0FB8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58588-62C8-BD4E-8D56-246D7479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2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954825-743A-2543-8686-62A45FB978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A2EC9C-472B-0F41-8A96-B45850CED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4A030-B594-9F49-BD3F-6322BE12B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AF34A-A091-2C40-8CE4-98B43465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203EF-0F77-7946-8483-E24909C5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0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7BC6-9263-5744-B56A-50ACEA45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A1425-B4F6-0943-BA13-4A6CF2C2B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7BD6C-1416-4944-8C77-8C64583EA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9F39B-E09B-9F4C-ADFD-3CBAD045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42B47-99C5-0E4F-9617-A0A77670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91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5E2D1-37A3-5546-98D7-E8A5F410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C11A6-1591-D445-BCE9-101C106E3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A3B1C-8E75-8E46-BE30-6168F80D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BC974-D9E8-2343-968F-AFEA0B874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B3363-FB5D-C746-AD98-D17AC604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2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4BA4B-59AA-7947-9FFA-D727DB370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B2705-3B1E-4445-8DFA-2B67859A6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BA21A-C1C1-7C43-88BF-E231B0F17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9C4B5-6640-4342-A097-FD9D54C0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07A26-F3E6-7542-81A9-ACF153C7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09691-91C2-3F40-8086-BBF2DE12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60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DEE8D-6A87-0B4C-BA1C-BC32033A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8486-785D-494F-9E16-72E235846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13BB4-37EB-6246-8E64-D24B40E41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7976A-0621-F042-A0D8-9D4493D844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05789C-0F61-8642-8B02-174D83A74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FD5786-924F-A340-96B3-0FC796FF9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C6AF1-C7B5-654A-8FA2-F09A9BC9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DC4CE0-B4BF-FA43-BBDD-ACDCA6C2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8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8C243-1A24-6141-A15E-B9AC2BDC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CC305-F2A6-3B49-B502-2B4E227C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A4B91-911E-7144-B40D-19A1A105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70422-1E7F-0648-B3ED-F362F485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6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C85D64-C61D-CE42-A0C2-90050837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AC430-AE25-B649-8B72-92B7B9016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344CF-698A-AB4B-A4D2-79267BB0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0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3E54-045E-0D4E-8E17-1B6B33F7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BD3FF-61A8-5548-9012-5C169075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29ED8-31FA-1940-96D9-7198C17DA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640EE-0206-9F42-9591-CF7FBACD7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6189-CBB6-3241-A1D8-09D2B0FF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D49B5-742E-D842-B114-F07921FE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0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DD540-022C-AB44-A054-CC9DC6BA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96559E-EF2F-B947-B0B4-FC8BB212F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05D7B-AA92-174B-9696-E8954B950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25CB6-A01C-5748-86EE-C644715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04A3A-F935-5347-AE0F-BB16FD6C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08211-1D6B-5E49-9A93-0342EBEB1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7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5BCEF-4D40-9941-8B0C-076B913E2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4F254-F1A5-0E4B-BDFC-DB5FEAA7D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A1BF1-2B2C-E344-9D74-1548510C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B960F-FA3E-894B-9580-97544D1DC68C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92883-1003-D74E-880E-A6A8DB5D7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5A030-AB45-DC4D-9051-447C3DD9A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8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st.edu/housin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mailto:admission@govst.ed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st.edu/Scholarships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ovst.scholarshipuniverse.com/publi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st.edu/uploadedFiles/Admissions/Financial_Aid/23-24_Forms/23-24%20SAP%20Policy%20for%20GSU.pdf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sac.org/Alternative-Application" TargetMode="External"/><Relationship Id="rId4" Type="http://schemas.openxmlformats.org/officeDocument/2006/relationships/hyperlink" Target="https://studentaid.gov/h/apply-for-aid/fafsa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faid@govst.edu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http://www.govst.edu/financialaid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drhea@govst.edu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proctor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ovst.edu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proctor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dn2.hubspot.net/hubfs/2646236/Governors%20State%20University.mp4?t=1539180189154" TargetMode="External"/><Relationship Id="rId4" Type="http://schemas.openxmlformats.org/officeDocument/2006/relationships/hyperlink" Target="http://www.govst.edu/immunization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eks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hyperlink" Target="mailto:testingcenter@govst.edu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proctor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Canada_goos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B95D11-69A3-1A4A-89D4-838240C7C24F}"/>
              </a:ext>
            </a:extLst>
          </p:cNvPr>
          <p:cNvSpPr txBox="1"/>
          <p:nvPr/>
        </p:nvSpPr>
        <p:spPr>
          <a:xfrm>
            <a:off x="3024378" y="1552301"/>
            <a:ext cx="8643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Trade Gothic LT Std" pitchFamily="2" charset="0"/>
              </a:rPr>
              <a:t>Welcome to </a:t>
            </a:r>
          </a:p>
          <a:p>
            <a:r>
              <a:rPr lang="en-US" sz="4800" b="1">
                <a:solidFill>
                  <a:schemeClr val="bg1"/>
                </a:solidFill>
                <a:latin typeface="Trade Gothic LT Std" pitchFamily="2" charset="0"/>
              </a:rPr>
              <a:t>Governors State University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71" y="5156200"/>
            <a:ext cx="1116406" cy="89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854652A-EF4B-59BF-F1E0-34C73CE4A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88" y="5156200"/>
            <a:ext cx="1044452" cy="105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18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2140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97726"/>
                </a:solidFill>
                <a:latin typeface="Trade Gothic LT Std" pitchFamily="2" charset="0"/>
              </a:rPr>
              <a:t>First Year Experience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422910" y="1559147"/>
            <a:ext cx="11601450" cy="4431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Laptops Provided 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Lock-in your tuition rate</a:t>
            </a:r>
          </a:p>
          <a:p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Make your $50 Enrollment Deposit!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-$50 Deposit is applied directly towards your first semester’s tuition bill</a:t>
            </a: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	-Secures your place in GSU’s LIMITED Freshman class</a:t>
            </a:r>
          </a:p>
          <a:p>
            <a:r>
              <a:rPr lang="en-US" sz="2000" i="1" dirty="0">
                <a:latin typeface="Roboto"/>
                <a:ea typeface="Roboto"/>
                <a:cs typeface="Roboto"/>
              </a:rPr>
              <a:t>	</a:t>
            </a:r>
            <a:endParaRPr lang="en-US" sz="2000" i="1" dirty="0"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  <a:p>
            <a:r>
              <a:rPr lang="en-US" sz="2000" dirty="0">
                <a:latin typeface="Trade Gothic LT Std" pitchFamily="2" charset="0"/>
              </a:rPr>
              <a:t>	</a:t>
            </a:r>
            <a:endParaRPr lang="en-US" sz="2000" b="1" dirty="0">
              <a:latin typeface="Trade Gothic LT Std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  <p:pic>
        <p:nvPicPr>
          <p:cNvPr id="3074" name="Picture 2" descr="Students at Governors State University in University Park, Ill., Wednesday, April 18, 2018. Photo by Guy Rh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68" y="1308956"/>
            <a:ext cx="3012046" cy="2009035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534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2140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97726"/>
                </a:solidFill>
                <a:latin typeface="Trade Gothic LT Std" pitchFamily="2" charset="0"/>
              </a:rPr>
              <a:t>Get Involved!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329184" y="1257902"/>
            <a:ext cx="49264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Trade Gothic LT Std" pitchFamily="2" charset="0"/>
              </a:rPr>
              <a:t>Accounting, Finance, and Economics Club</a:t>
            </a:r>
          </a:p>
          <a:p>
            <a:r>
              <a:rPr lang="en-US" sz="1200">
                <a:latin typeface="Trade Gothic LT Std" pitchFamily="2" charset="0"/>
              </a:rPr>
              <a:t>Allied Health Professional Society – Alpha Eta</a:t>
            </a:r>
          </a:p>
          <a:p>
            <a:r>
              <a:rPr lang="en-US" sz="1200">
                <a:latin typeface="Trade Gothic LT Std" pitchFamily="2" charset="0"/>
              </a:rPr>
              <a:t>Alpha Iota Sigma</a:t>
            </a:r>
          </a:p>
          <a:p>
            <a:r>
              <a:rPr lang="en-US" sz="1200">
                <a:latin typeface="Trade Gothic LT Std" pitchFamily="2" charset="0"/>
              </a:rPr>
              <a:t>American Advertising Federation – GSU Chapter</a:t>
            </a:r>
          </a:p>
          <a:p>
            <a:r>
              <a:rPr lang="en-US" sz="1200">
                <a:latin typeface="Trade Gothic LT Std" pitchFamily="2" charset="0"/>
              </a:rPr>
              <a:t>American Sign Language Club</a:t>
            </a:r>
          </a:p>
          <a:p>
            <a:r>
              <a:rPr lang="en-US" sz="1200">
                <a:latin typeface="Trade Gothic LT Std" pitchFamily="2" charset="0"/>
              </a:rPr>
              <a:t>Art Forum</a:t>
            </a:r>
          </a:p>
          <a:p>
            <a:r>
              <a:rPr lang="en-US" sz="1200">
                <a:latin typeface="Trade Gothic LT Std" pitchFamily="2" charset="0"/>
              </a:rPr>
              <a:t>Association of Latin American Students</a:t>
            </a:r>
          </a:p>
          <a:p>
            <a:r>
              <a:rPr lang="en-US" sz="1200">
                <a:latin typeface="Trade Gothic LT Std" pitchFamily="2" charset="0"/>
              </a:rPr>
              <a:t>Beta Gamma Sigma, Honor Society </a:t>
            </a:r>
          </a:p>
          <a:p>
            <a:r>
              <a:rPr lang="en-US" sz="1200">
                <a:latin typeface="Trade Gothic LT Std" pitchFamily="2" charset="0"/>
              </a:rPr>
              <a:t>Black Student Union</a:t>
            </a:r>
          </a:p>
          <a:p>
            <a:r>
              <a:rPr lang="en-US" sz="1200">
                <a:latin typeface="Trade Gothic LT Std" pitchFamily="2" charset="0"/>
              </a:rPr>
              <a:t>Chess Club</a:t>
            </a:r>
          </a:p>
          <a:p>
            <a:r>
              <a:rPr lang="en-US" sz="1200">
                <a:latin typeface="Trade Gothic LT Std" pitchFamily="2" charset="0"/>
              </a:rPr>
              <a:t>Chi Sigma Iota, Honor Society</a:t>
            </a:r>
          </a:p>
          <a:p>
            <a:r>
              <a:rPr lang="en-US" sz="1200">
                <a:latin typeface="Trade Gothic LT Std" pitchFamily="2" charset="0"/>
              </a:rPr>
              <a:t>Chinese Student Association</a:t>
            </a:r>
          </a:p>
          <a:p>
            <a:r>
              <a:rPr lang="en-US" sz="1200">
                <a:latin typeface="Trade Gothic LT Std" pitchFamily="2" charset="0"/>
              </a:rPr>
              <a:t>Coalition of Occupational Therapy Advocates for Diversity</a:t>
            </a:r>
          </a:p>
          <a:p>
            <a:r>
              <a:rPr lang="en-US" sz="1200">
                <a:latin typeface="Trade Gothic LT Std" pitchFamily="2" charset="0"/>
              </a:rPr>
              <a:t>Computer Technology Club</a:t>
            </a:r>
          </a:p>
          <a:p>
            <a:r>
              <a:rPr lang="en-US" sz="1200">
                <a:latin typeface="Trade Gothic LT Std" pitchFamily="2" charset="0"/>
              </a:rPr>
              <a:t>Criminal Justice Club</a:t>
            </a:r>
          </a:p>
          <a:p>
            <a:r>
              <a:rPr lang="en-US" sz="1200">
                <a:latin typeface="Trade Gothic LT Std" pitchFamily="2" charset="0"/>
              </a:rPr>
              <a:t>Gender and Sexuality Club (GNSX)</a:t>
            </a:r>
          </a:p>
          <a:p>
            <a:r>
              <a:rPr lang="en-US" sz="1200">
                <a:latin typeface="Trade Gothic LT Std" pitchFamily="2" charset="0"/>
              </a:rPr>
              <a:t>Generating Hope</a:t>
            </a:r>
          </a:p>
          <a:p>
            <a:r>
              <a:rPr lang="en-US" sz="1200">
                <a:latin typeface="Trade Gothic LT Std" pitchFamily="2" charset="0"/>
              </a:rPr>
              <a:t>Graduate Professional Network (GPN)</a:t>
            </a:r>
          </a:p>
          <a:p>
            <a:r>
              <a:rPr lang="en-US" sz="1200">
                <a:latin typeface="Trade Gothic LT Std" pitchFamily="2" charset="0"/>
              </a:rPr>
              <a:t>GSU Bowling Club</a:t>
            </a:r>
          </a:p>
          <a:p>
            <a:r>
              <a:rPr lang="en-US" sz="1200">
                <a:latin typeface="Trade Gothic LT Std" pitchFamily="2" charset="0"/>
              </a:rPr>
              <a:t>GSU Cheer Squad</a:t>
            </a:r>
          </a:p>
          <a:p>
            <a:endParaRPr lang="en-US" sz="2400">
              <a:latin typeface="Trade Gothic LT St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4995896" y="1242760"/>
            <a:ext cx="398767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ade Gothic LT Std" pitchFamily="2" charset="0"/>
              </a:rPr>
              <a:t>GSU Dance Company</a:t>
            </a:r>
          </a:p>
          <a:p>
            <a:r>
              <a:rPr lang="en-US" sz="1200" dirty="0">
                <a:latin typeface="Trade Gothic LT Std" pitchFamily="2" charset="0"/>
              </a:rPr>
              <a:t>GSU Honors Program Student Council </a:t>
            </a:r>
          </a:p>
          <a:p>
            <a:r>
              <a:rPr lang="en-US" sz="1200" dirty="0">
                <a:latin typeface="Trade Gothic LT Std" pitchFamily="2" charset="0"/>
              </a:rPr>
              <a:t>GSU ICA Chapter</a:t>
            </a:r>
          </a:p>
          <a:p>
            <a:r>
              <a:rPr lang="en-US" sz="1200" dirty="0">
                <a:latin typeface="Trade Gothic LT Std" pitchFamily="2" charset="0"/>
              </a:rPr>
              <a:t>GSU Psychology Club</a:t>
            </a:r>
          </a:p>
          <a:p>
            <a:r>
              <a:rPr lang="en-US" sz="1200" dirty="0">
                <a:latin typeface="Trade Gothic LT Std" pitchFamily="2" charset="0"/>
              </a:rPr>
              <a:t>GSU Supply Chain Student Club</a:t>
            </a:r>
          </a:p>
          <a:p>
            <a:r>
              <a:rPr lang="en-US" sz="1200" dirty="0">
                <a:latin typeface="Trade Gothic LT Std" pitchFamily="2" charset="0"/>
              </a:rPr>
              <a:t>International Business Club</a:t>
            </a:r>
          </a:p>
          <a:p>
            <a:r>
              <a:rPr lang="en-US" sz="1200" dirty="0">
                <a:latin typeface="Trade Gothic LT Std" pitchFamily="2" charset="0"/>
              </a:rPr>
              <a:t>International Culture Organization</a:t>
            </a:r>
          </a:p>
          <a:p>
            <a:r>
              <a:rPr lang="en-US" sz="1200" dirty="0">
                <a:latin typeface="Trade Gothic LT Std" pitchFamily="2" charset="0"/>
              </a:rPr>
              <a:t>Jaguars Gaming Club</a:t>
            </a:r>
          </a:p>
          <a:p>
            <a:r>
              <a:rPr lang="en-US" sz="1200" dirty="0">
                <a:latin typeface="Trade Gothic LT Std" pitchFamily="2" charset="0"/>
              </a:rPr>
              <a:t>Kaleidoscope</a:t>
            </a:r>
          </a:p>
          <a:p>
            <a:r>
              <a:rPr lang="en-US" sz="1200" dirty="0">
                <a:latin typeface="Trade Gothic LT Std" pitchFamily="2" charset="0"/>
              </a:rPr>
              <a:t>Kappa Delta Pi, Honor Society </a:t>
            </a:r>
          </a:p>
          <a:p>
            <a:r>
              <a:rPr lang="en-US" sz="1200" dirty="0">
                <a:latin typeface="Trade Gothic LT Std" pitchFamily="2" charset="0"/>
              </a:rPr>
              <a:t>Lambda Pi Eta-Kappa Kappa Chapter</a:t>
            </a:r>
          </a:p>
          <a:p>
            <a:r>
              <a:rPr lang="en-US" sz="1200" dirty="0">
                <a:latin typeface="Trade Gothic LT Std" pitchFamily="2" charset="0"/>
              </a:rPr>
              <a:t>Ladies of Virtue and Excellence (L.O.V.E)</a:t>
            </a:r>
          </a:p>
          <a:p>
            <a:r>
              <a:rPr lang="en-US" sz="1200" dirty="0">
                <a:latin typeface="Trade Gothic LT Std" pitchFamily="2" charset="0"/>
              </a:rPr>
              <a:t>Male Success Initiative</a:t>
            </a:r>
          </a:p>
          <a:p>
            <a:r>
              <a:rPr lang="en-US" sz="1200" dirty="0">
                <a:latin typeface="Trade Gothic LT Std" pitchFamily="2" charset="0"/>
              </a:rPr>
              <a:t>Master of Public Administration Club</a:t>
            </a:r>
          </a:p>
          <a:p>
            <a:r>
              <a:rPr lang="en-US" sz="1200" dirty="0">
                <a:latin typeface="Trade Gothic LT Std" pitchFamily="2" charset="0"/>
              </a:rPr>
              <a:t>Muslim Students’ Association </a:t>
            </a:r>
          </a:p>
          <a:p>
            <a:r>
              <a:rPr lang="en-US" sz="1200" dirty="0">
                <a:latin typeface="Trade Gothic LT Std" pitchFamily="2" charset="0"/>
              </a:rPr>
              <a:t>Peer Mentor Program </a:t>
            </a:r>
          </a:p>
          <a:p>
            <a:r>
              <a:rPr lang="en-US" sz="1200" dirty="0">
                <a:latin typeface="Trade Gothic LT Std" pitchFamily="2" charset="0"/>
              </a:rPr>
              <a:t>Phi Alpha, Honor Society</a:t>
            </a:r>
          </a:p>
          <a:p>
            <a:r>
              <a:rPr lang="en-US" sz="1200" dirty="0">
                <a:latin typeface="Trade Gothic LT Std" pitchFamily="2" charset="0"/>
              </a:rPr>
              <a:t>Phoenix Newspaper</a:t>
            </a:r>
          </a:p>
          <a:p>
            <a:r>
              <a:rPr lang="en-US" sz="1200" dirty="0">
                <a:latin typeface="Trade Gothic LT Std" pitchFamily="2" charset="0"/>
              </a:rPr>
              <a:t>Physical Therapy Student Association </a:t>
            </a:r>
          </a:p>
          <a:p>
            <a:r>
              <a:rPr lang="en-US" sz="1200" dirty="0">
                <a:latin typeface="Trade Gothic LT Std" pitchFamily="2" charset="0"/>
              </a:rPr>
              <a:t>Pre-Health Club</a:t>
            </a:r>
          </a:p>
          <a:p>
            <a:r>
              <a:rPr lang="en-US" sz="1200" dirty="0">
                <a:latin typeface="Trade Gothic LT Std" pitchFamily="2" charset="0"/>
              </a:rPr>
              <a:t>Psi Chi Psychology National Honors Society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8723823" y="1249729"/>
            <a:ext cx="39876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ade Gothic LT Std" pitchFamily="2" charset="0"/>
              </a:rPr>
              <a:t>Reconstructed</a:t>
            </a:r>
          </a:p>
          <a:p>
            <a:r>
              <a:rPr lang="en-US" sz="1200" dirty="0">
                <a:latin typeface="Trade Gothic LT Std" pitchFamily="2" charset="0"/>
              </a:rPr>
              <a:t>Sigma Tau Delta – Alpha Chi Psi Chapter</a:t>
            </a:r>
          </a:p>
          <a:p>
            <a:r>
              <a:rPr lang="en-US" sz="1200" dirty="0">
                <a:latin typeface="Trade Gothic LT Std" pitchFamily="2" charset="0"/>
              </a:rPr>
              <a:t>Soccer Club</a:t>
            </a:r>
          </a:p>
          <a:p>
            <a:r>
              <a:rPr lang="en-US" sz="1200" dirty="0">
                <a:latin typeface="Trade Gothic LT Std" pitchFamily="2" charset="0"/>
              </a:rPr>
              <a:t>Social Work Student Organization</a:t>
            </a:r>
          </a:p>
          <a:p>
            <a:r>
              <a:rPr lang="en-US" sz="1200" dirty="0">
                <a:latin typeface="Trade Gothic LT Std" pitchFamily="2" charset="0"/>
              </a:rPr>
              <a:t>Student Activities Council</a:t>
            </a:r>
          </a:p>
          <a:p>
            <a:r>
              <a:rPr lang="en-US" sz="1200" dirty="0">
                <a:latin typeface="Trade Gothic LT Std" pitchFamily="2" charset="0"/>
              </a:rPr>
              <a:t>Student Education Association </a:t>
            </a:r>
          </a:p>
          <a:p>
            <a:r>
              <a:rPr lang="en-US" sz="1200" dirty="0">
                <a:latin typeface="Trade Gothic LT Std" pitchFamily="2" charset="0"/>
              </a:rPr>
              <a:t>Student Healthcare Management Assoc. </a:t>
            </a:r>
          </a:p>
          <a:p>
            <a:r>
              <a:rPr lang="en-US" sz="1200" dirty="0">
                <a:latin typeface="Trade Gothic LT Std" pitchFamily="2" charset="0"/>
              </a:rPr>
              <a:t>Student Occupational Therapy Assoc. </a:t>
            </a:r>
          </a:p>
          <a:p>
            <a:r>
              <a:rPr lang="en-US" sz="1200" dirty="0">
                <a:latin typeface="Trade Gothic LT Std" pitchFamily="2" charset="0"/>
              </a:rPr>
              <a:t>Student Senate </a:t>
            </a:r>
          </a:p>
          <a:p>
            <a:r>
              <a:rPr lang="en-US" sz="1200" dirty="0">
                <a:latin typeface="Trade Gothic LT Std" pitchFamily="2" charset="0"/>
              </a:rPr>
              <a:t>Student Veterans Organization </a:t>
            </a:r>
          </a:p>
          <a:p>
            <a:r>
              <a:rPr lang="en-US" sz="1200" dirty="0">
                <a:latin typeface="Trade Gothic LT Std" pitchFamily="2" charset="0"/>
              </a:rPr>
              <a:t>Students of Addiction Studies Club</a:t>
            </a:r>
          </a:p>
          <a:p>
            <a:r>
              <a:rPr lang="en-US" sz="1200" dirty="0">
                <a:latin typeface="Trade Gothic LT Std" pitchFamily="2" charset="0"/>
              </a:rPr>
              <a:t>Sustainability Club</a:t>
            </a:r>
          </a:p>
          <a:p>
            <a:r>
              <a:rPr lang="en-US" sz="1200" dirty="0">
                <a:latin typeface="Trade Gothic LT Std" pitchFamily="2" charset="0"/>
              </a:rPr>
              <a:t>Table Tennis Club</a:t>
            </a:r>
          </a:p>
          <a:p>
            <a:r>
              <a:rPr lang="en-US" sz="1200" dirty="0">
                <a:latin typeface="Trade Gothic LT Std" pitchFamily="2" charset="0"/>
              </a:rPr>
              <a:t>Tau Sigma National, Honor Society</a:t>
            </a:r>
          </a:p>
          <a:p>
            <a:r>
              <a:rPr lang="en-US" sz="1200" dirty="0">
                <a:latin typeface="Trade Gothic LT Std" pitchFamily="2" charset="0"/>
              </a:rPr>
              <a:t>Trans4mation Gospel Choir</a:t>
            </a:r>
          </a:p>
          <a:p>
            <a:r>
              <a:rPr lang="en-US" sz="1200" dirty="0">
                <a:latin typeface="Trade Gothic LT Std" pitchFamily="2" charset="0"/>
              </a:rPr>
              <a:t>Upsilon Phi Delta, Honor Society</a:t>
            </a:r>
          </a:p>
          <a:p>
            <a:r>
              <a:rPr lang="en-US" sz="1200" dirty="0">
                <a:latin typeface="Trade Gothic LT Std" pitchFamily="2" charset="0"/>
              </a:rPr>
              <a:t>Wellness Club</a:t>
            </a:r>
          </a:p>
          <a:p>
            <a:r>
              <a:rPr lang="en-US" sz="1200" dirty="0">
                <a:latin typeface="Trade Gothic LT Std" pitchFamily="2" charset="0"/>
              </a:rPr>
              <a:t>Writers Union</a:t>
            </a:r>
          </a:p>
          <a:p>
            <a:r>
              <a:rPr lang="en-US" sz="1200" dirty="0">
                <a:latin typeface="Trade Gothic LT Std" pitchFamily="2" charset="0"/>
              </a:rPr>
              <a:t>Young Christian Disciples 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663440" y="1463040"/>
            <a:ext cx="0" cy="3337560"/>
          </a:xfrm>
          <a:prstGeom prst="line">
            <a:avLst/>
          </a:prstGeom>
          <a:ln w="28575">
            <a:solidFill>
              <a:srgbClr val="E97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418576" y="1463040"/>
            <a:ext cx="0" cy="3337560"/>
          </a:xfrm>
          <a:prstGeom prst="line">
            <a:avLst/>
          </a:prstGeom>
          <a:ln w="28575">
            <a:solidFill>
              <a:srgbClr val="E97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5378825" y="5207892"/>
            <a:ext cx="70729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97726"/>
                </a:solidFill>
                <a:latin typeface="Trade Gothic LT Std" pitchFamily="2" charset="0"/>
              </a:rPr>
              <a:t>…and you can always start a new club!</a:t>
            </a:r>
          </a:p>
          <a:p>
            <a:endParaRPr lang="en-US" sz="480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54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2140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97726"/>
                </a:solidFill>
                <a:latin typeface="Trade Gothic LT Std" pitchFamily="2" charset="0"/>
              </a:rPr>
              <a:t>Become a Jaguar!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187437" y="1037071"/>
            <a:ext cx="61607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NAIA Collegiate Teams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Basketball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Cross Country &amp; Track </a:t>
            </a:r>
            <a:endParaRPr lang="en-US" i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Golf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Soccer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Volleyball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Bowling </a:t>
            </a:r>
          </a:p>
          <a:p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- Esports </a:t>
            </a:r>
            <a:endParaRPr lang="en-US" i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2400" dirty="0">
              <a:latin typeface="Trade Gothic LT Std" pitchFamily="2" charset="0"/>
            </a:endParaRPr>
          </a:p>
        </p:txBody>
      </p:sp>
      <p:pic>
        <p:nvPicPr>
          <p:cNvPr id="1026" name="Picture 2" descr="http://d21gd0ap5v1ndt.cloudfront.net/web01/gsu/g/79/15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603">
            <a:off x="9732732" y="558369"/>
            <a:ext cx="2089522" cy="1394756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21gd0ap5v1ndt.cloudfront.net/web01/gsu/g/11/2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31" y="1314685"/>
            <a:ext cx="2163314" cy="1441308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21gd0ap5v1ndt.cloudfront.net/web01/gsu/g/152/27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804" y="2316475"/>
            <a:ext cx="2219296" cy="1481380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21gd0ap5v1ndt.cloudfront.net/web01/gsu/g/127/22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899" y="3523571"/>
            <a:ext cx="1483046" cy="2230144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21gd0ap5v1ndt.cloudfront.net/web01/gsu/g/123/22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28" y="4425146"/>
            <a:ext cx="2051304" cy="1369245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203322" y="3691258"/>
            <a:ext cx="64259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Varsity Reserve Teams: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Basketball</a:t>
            </a: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Soccer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Volleyball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470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90D6A-43AA-0230-6F75-DCCBA5F47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38B2F707-5983-9679-020F-9E0D3223E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3">
            <a:extLst>
              <a:ext uri="{FF2B5EF4-FFF2-40B4-BE49-F238E27FC236}">
                <a16:creationId xmlns:a16="http://schemas.microsoft.com/office/drawing/2014/main" id="{A5DBA02B-8A16-9103-1899-61502FA96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09550"/>
            <a:ext cx="1192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4800" b="1" dirty="0">
                <a:solidFill>
                  <a:srgbClr val="E97726"/>
                </a:solidFill>
                <a:latin typeface="Trade Gothic LT Std"/>
              </a:rPr>
              <a:t>Applying for Housing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0B3B681-AE8D-857A-85FF-49520004C74B}"/>
              </a:ext>
            </a:extLst>
          </p:cNvPr>
          <p:cNvSpPr txBox="1"/>
          <p:nvPr/>
        </p:nvSpPr>
        <p:spPr>
          <a:xfrm>
            <a:off x="157162" y="1039813"/>
            <a:ext cx="12149138" cy="3046988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E97726"/>
              </a:buClr>
              <a:buSzPct val="136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dirty="0">
                <a:solidFill>
                  <a:srgbClr val="000000"/>
                </a:solidFill>
                <a:latin typeface="Trade Gothic LT Std" pitchFamily="2"/>
              </a:rPr>
              <a:t>3 room types, 3 meal plan options.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E97726"/>
              </a:buClr>
              <a:buSzPct val="136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kern="0" dirty="0">
              <a:solidFill>
                <a:srgbClr val="000000"/>
              </a:solidFill>
              <a:latin typeface="Trade Gothic LT Std" pitchFamily="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E97726"/>
              </a:buClr>
              <a:buSzPct val="136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dirty="0">
                <a:solidFill>
                  <a:srgbClr val="000000"/>
                </a:solidFill>
                <a:latin typeface="Trade Gothic LT Std" pitchFamily="2"/>
              </a:rPr>
              <a:t>Housing is currently full for Fall 2025. If you are interested in living on campus, please contact housing as soon as possible.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kern="0" dirty="0">
              <a:solidFill>
                <a:srgbClr val="000000"/>
              </a:solidFill>
              <a:latin typeface="Trade Gothic LT Std" pitchFamily="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E97726"/>
              </a:buClr>
              <a:buSzPct val="136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dirty="0">
                <a:solidFill>
                  <a:srgbClr val="000000"/>
                </a:solidFill>
                <a:latin typeface="Trade Gothic LT Std" pitchFamily="2"/>
              </a:rPr>
              <a:t>Apply online at: </a:t>
            </a:r>
            <a:r>
              <a:rPr lang="en-US" sz="3200" kern="0" dirty="0">
                <a:solidFill>
                  <a:srgbClr val="000000"/>
                </a:solidFill>
                <a:latin typeface="Trade Gothic LT Std" pitchFamily="2"/>
                <a:hlinkClick r:id="rId3"/>
              </a:rPr>
              <a:t>www.govst.edu/housing</a:t>
            </a:r>
            <a:r>
              <a:rPr lang="en-US" sz="3200" kern="0" dirty="0">
                <a:solidFill>
                  <a:srgbClr val="000000"/>
                </a:solidFill>
                <a:latin typeface="Trade Gothic LT Std" pitchFamily="2"/>
              </a:rPr>
              <a:t>  </a:t>
            </a:r>
          </a:p>
        </p:txBody>
      </p:sp>
      <p:grpSp>
        <p:nvGrpSpPr>
          <p:cNvPr id="53253" name="Group 1">
            <a:extLst>
              <a:ext uri="{FF2B5EF4-FFF2-40B4-BE49-F238E27FC236}">
                <a16:creationId xmlns:a16="http://schemas.microsoft.com/office/drawing/2014/main" id="{027F7213-517E-A82C-9902-84825690F17F}"/>
              </a:ext>
            </a:extLst>
          </p:cNvPr>
          <p:cNvGrpSpPr>
            <a:grpSpLocks/>
          </p:cNvGrpSpPr>
          <p:nvPr/>
        </p:nvGrpSpPr>
        <p:grpSpPr bwMode="auto">
          <a:xfrm>
            <a:off x="3930650" y="4321175"/>
            <a:ext cx="7588250" cy="1201738"/>
            <a:chOff x="3931435" y="4321801"/>
            <a:chExt cx="7588120" cy="1200332"/>
          </a:xfrm>
        </p:grpSpPr>
        <p:sp>
          <p:nvSpPr>
            <p:cNvPr id="53254" name="TextBox 5">
              <a:extLst>
                <a:ext uri="{FF2B5EF4-FFF2-40B4-BE49-F238E27FC236}">
                  <a16:creationId xmlns:a16="http://schemas.microsoft.com/office/drawing/2014/main" id="{45A9CBC7-2D89-D415-153B-9689F3511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5252" y="4321801"/>
              <a:ext cx="7004303" cy="1200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solidFill>
                    <a:srgbClr val="E97726"/>
                  </a:solidFill>
                  <a:latin typeface="Trade Gothic LT Std"/>
                </a:rPr>
                <a:t>Email</a:t>
              </a:r>
              <a:r>
                <a:rPr lang="en-US" altLang="en-US" sz="2400">
                  <a:solidFill>
                    <a:srgbClr val="E97726"/>
                  </a:solidFill>
                  <a:latin typeface="Trade Gothic LT Std"/>
                </a:rPr>
                <a:t>:</a:t>
              </a:r>
              <a:r>
                <a:rPr lang="en-US" altLang="en-US" sz="2400">
                  <a:latin typeface="Trade Gothic LT Std"/>
                </a:rPr>
                <a:t> </a:t>
              </a:r>
              <a:r>
                <a:rPr lang="en-US" altLang="en-US" sz="2400">
                  <a:latin typeface="Trade Gothic LT Std"/>
                  <a:hlinkClick r:id="rId4"/>
                </a:rPr>
                <a:t>housing@govst.edu</a:t>
              </a:r>
              <a:r>
                <a:rPr lang="en-US" altLang="en-US" sz="2400">
                  <a:latin typeface="Trade Gothic LT Std"/>
                </a:rPr>
                <a:t>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endParaRPr lang="en-US" altLang="en-US" sz="2400">
                <a:latin typeface="Trade Gothic LT Std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solidFill>
                    <a:srgbClr val="E97726"/>
                  </a:solidFill>
                  <a:latin typeface="Trade Gothic LT Std"/>
                </a:rPr>
                <a:t>Phone</a:t>
              </a:r>
              <a:r>
                <a:rPr lang="en-US" altLang="en-US" sz="2400">
                  <a:solidFill>
                    <a:srgbClr val="E97726"/>
                  </a:solidFill>
                  <a:latin typeface="Trade Gothic LT Std"/>
                </a:rPr>
                <a:t>:</a:t>
              </a:r>
              <a:r>
                <a:rPr lang="en-US" altLang="en-US" sz="2400">
                  <a:latin typeface="Trade Gothic LT Std"/>
                </a:rPr>
                <a:t> (708) 235-7110 </a:t>
              </a:r>
              <a:r>
                <a:rPr lang="en-US" altLang="en-US" sz="2400" b="1">
                  <a:solidFill>
                    <a:srgbClr val="E97726"/>
                  </a:solidFill>
                  <a:latin typeface="Trade Gothic LT Std"/>
                </a:rPr>
                <a:t> </a:t>
              </a:r>
            </a:p>
          </p:txBody>
        </p:sp>
        <p:pic>
          <p:nvPicPr>
            <p:cNvPr id="53255" name="Picture 7">
              <a:extLst>
                <a:ext uri="{FF2B5EF4-FFF2-40B4-BE49-F238E27FC236}">
                  <a16:creationId xmlns:a16="http://schemas.microsoft.com/office/drawing/2014/main" id="{AA33EC04-7261-B35F-5E0B-346926BA20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8" t="5817" r="30621" b="66051"/>
            <a:stretch>
              <a:fillRect/>
            </a:stretch>
          </p:blipFill>
          <p:spPr bwMode="auto">
            <a:xfrm>
              <a:off x="3931435" y="4321801"/>
              <a:ext cx="583816" cy="41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6" name="Picture 8">
              <a:extLst>
                <a:ext uri="{FF2B5EF4-FFF2-40B4-BE49-F238E27FC236}">
                  <a16:creationId xmlns:a16="http://schemas.microsoft.com/office/drawing/2014/main" id="{52054EDA-452C-01BA-3B0B-0C5C011087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8" t="36082" r="30621" b="35783"/>
            <a:stretch>
              <a:fillRect/>
            </a:stretch>
          </p:blipFill>
          <p:spPr bwMode="auto">
            <a:xfrm>
              <a:off x="3934334" y="5109420"/>
              <a:ext cx="580918" cy="412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442357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8170A-BB98-2841-ADBD-DD5E0C2CC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3028950" y="136907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Trade Gothic LT Std" pitchFamily="2" charset="0"/>
              </a:rPr>
              <a:t>Financing </a:t>
            </a:r>
          </a:p>
          <a:p>
            <a:r>
              <a:rPr lang="en-US" sz="6000" b="1">
                <a:solidFill>
                  <a:schemeClr val="bg1"/>
                </a:solidFill>
                <a:latin typeface="Trade Gothic LT Std" pitchFamily="2" charset="0"/>
              </a:rPr>
              <a:t>Your Education</a:t>
            </a:r>
          </a:p>
        </p:txBody>
      </p:sp>
    </p:spTree>
    <p:extLst>
      <p:ext uri="{BB962C8B-B14F-4D97-AF65-F5344CB8AC3E}">
        <p14:creationId xmlns:p14="http://schemas.microsoft.com/office/powerpoint/2010/main" val="3362840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rade Gothic LT Std" pitchFamily="2" charset="0"/>
              </a:rPr>
              <a:t>How do I apply for Financial Aid?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151638" y="1686104"/>
            <a:ext cx="12040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Starts with the </a:t>
            </a: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#FAFSA</a:t>
            </a:r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! </a:t>
            </a:r>
          </a:p>
          <a:p>
            <a:endParaRPr lang="en-US" altLang="en-US" sz="3200">
              <a:latin typeface="Trade Gothic LT Std"/>
              <a:ea typeface="ＭＳ Ｐゴシック" panose="020B0600070205080204" pitchFamily="34" charset="-128"/>
            </a:endParaRPr>
          </a:p>
          <a:p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     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(</a:t>
            </a:r>
            <a:r>
              <a:rPr lang="en-US" altLang="en-US" sz="2400" b="1" u="sng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ree </a:t>
            </a:r>
            <a:r>
              <a:rPr lang="en-US" altLang="en-US" sz="2400" b="1" u="sng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pplication for </a:t>
            </a:r>
            <a:r>
              <a:rPr lang="en-US" altLang="en-US" sz="2400" b="1" u="sng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ederal </a:t>
            </a:r>
            <a:r>
              <a:rPr lang="en-US" altLang="en-US" sz="2400" b="1" u="sng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tudent </a:t>
            </a:r>
            <a:r>
              <a:rPr lang="en-US" altLang="en-US" sz="2400" b="1" u="sng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id)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416" y="2370243"/>
            <a:ext cx="4672604" cy="2984965"/>
          </a:xfrm>
          <a:prstGeom prst="rect">
            <a:avLst/>
          </a:prstGeom>
          <a:ln>
            <a:solidFill>
              <a:srgbClr val="E97726"/>
            </a:solidFill>
          </a:ln>
        </p:spPr>
      </p:pic>
    </p:spTree>
    <p:extLst>
      <p:ext uri="{BB962C8B-B14F-4D97-AF65-F5344CB8AC3E}">
        <p14:creationId xmlns:p14="http://schemas.microsoft.com/office/powerpoint/2010/main" val="3032281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86345"/>
            <a:ext cx="1121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rade Gothic LT Std" pitchFamily="2" charset="0"/>
              </a:rPr>
              <a:t>Types of Financial Aid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213348"/>
            <a:ext cx="105116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rade Gothic LT Std" pitchFamily="2" charset="0"/>
              </a:rPr>
              <a:t>1. </a:t>
            </a:r>
            <a:r>
              <a:rPr lang="en-US" sz="3600" b="1">
                <a:solidFill>
                  <a:srgbClr val="E97726"/>
                </a:solidFill>
                <a:latin typeface="Trade Gothic LT Std" pitchFamily="2" charset="0"/>
              </a:rPr>
              <a:t>Grants</a:t>
            </a:r>
          </a:p>
          <a:p>
            <a:endParaRPr lang="en-US" sz="360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3600">
                <a:latin typeface="Trade Gothic LT Std" pitchFamily="2" charset="0"/>
              </a:rPr>
              <a:t>2. </a:t>
            </a:r>
            <a:r>
              <a:rPr lang="en-US" sz="3600" b="1">
                <a:solidFill>
                  <a:srgbClr val="E97726"/>
                </a:solidFill>
                <a:latin typeface="Trade Gothic LT Std" pitchFamily="2" charset="0"/>
              </a:rPr>
              <a:t>Loans</a:t>
            </a:r>
          </a:p>
          <a:p>
            <a:endParaRPr lang="en-US" sz="360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3600">
                <a:latin typeface="Trade Gothic LT Std" pitchFamily="2" charset="0"/>
              </a:rPr>
              <a:t>3. </a:t>
            </a:r>
            <a:r>
              <a:rPr lang="en-US" sz="3600" b="1">
                <a:solidFill>
                  <a:srgbClr val="E97726"/>
                </a:solidFill>
                <a:latin typeface="Trade Gothic LT Std" pitchFamily="2" charset="0"/>
              </a:rPr>
              <a:t>Scholarships</a:t>
            </a:r>
          </a:p>
          <a:p>
            <a:endParaRPr lang="en-US" sz="360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3600">
                <a:latin typeface="Trade Gothic LT Std" pitchFamily="2" charset="0"/>
              </a:rPr>
              <a:t>4. </a:t>
            </a:r>
            <a:r>
              <a:rPr lang="en-US" sz="3600" b="1">
                <a:solidFill>
                  <a:srgbClr val="E97726"/>
                </a:solidFill>
                <a:latin typeface="Trade Gothic LT Std" pitchFamily="2" charset="0"/>
              </a:rPr>
              <a:t>Student Employment Opportunities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13742" r="21882" b="14965"/>
          <a:stretch/>
        </p:blipFill>
        <p:spPr>
          <a:xfrm>
            <a:off x="5783366" y="305506"/>
            <a:ext cx="3604299" cy="420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82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rade Gothic LT Std" pitchFamily="2" charset="0"/>
              </a:rPr>
              <a:t>Grants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377190" y="1525042"/>
            <a:ext cx="112128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Federal PELL Grant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32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Illinois MAP Grant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32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Federal SEOG Grant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32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TEACH Grant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15467" r="10222" b="36799"/>
          <a:stretch/>
        </p:blipFill>
        <p:spPr>
          <a:xfrm>
            <a:off x="6096000" y="1913263"/>
            <a:ext cx="5038344" cy="30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74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rade Gothic LT Std" pitchFamily="2" charset="0"/>
              </a:rPr>
              <a:t>Student Loans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979170" y="1687692"/>
            <a:ext cx="112128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Federal Direct Loan</a:t>
            </a:r>
          </a:p>
          <a:p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	</a:t>
            </a:r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-Subsidized</a:t>
            </a:r>
          </a:p>
          <a:p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	-Unsubsidized</a:t>
            </a:r>
          </a:p>
          <a:p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	-PLUS</a:t>
            </a:r>
          </a:p>
          <a:p>
            <a:endParaRPr lang="en-US" altLang="en-US" sz="32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Private Student Loans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0" t="15238" r="16440" b="19455"/>
          <a:stretch/>
        </p:blipFill>
        <p:spPr>
          <a:xfrm rot="385112">
            <a:off x="7155187" y="1639008"/>
            <a:ext cx="3488266" cy="384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7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rade Gothic LT Std" pitchFamily="2" charset="0"/>
              </a:rPr>
              <a:t>Scholarships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89585" y="1491630"/>
            <a:ext cx="1121283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4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GSU Scholarship homepage: </a:t>
            </a:r>
            <a:r>
              <a:rPr lang="en-US" altLang="en-US" sz="240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  <a:hlinkClick r:id="rId3"/>
              </a:rPr>
              <a:t>www.govst.edu/Scholarships/</a:t>
            </a:r>
            <a:r>
              <a:rPr lang="en-US" altLang="en-US" sz="240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altLang="en-US" sz="24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4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Scholarship Universe: 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  <a:hlinkClick r:id="rId4"/>
              </a:rPr>
              <a:t>govst.scholarshipuniverse.com/public</a:t>
            </a:r>
            <a:endParaRPr lang="en-US" altLang="en-US" sz="240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24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4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With Scholarship Universe, Students will be able to: 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n-US" altLang="en-US" sz="24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lvl="1"/>
            <a:r>
              <a:rPr lang="en-US">
                <a:latin typeface="Trade Gothic LT Std"/>
                <a:ea typeface="ＭＳ Ｐゴシック" panose="020B0600070205080204" pitchFamily="34" charset="-128"/>
              </a:rPr>
              <a:t>•           Answer questions and match to scholarship opportunities they are eligible for</a:t>
            </a:r>
          </a:p>
          <a:p>
            <a:pPr lvl="1"/>
            <a:r>
              <a:rPr lang="en-US">
                <a:latin typeface="Trade Gothic LT Std"/>
                <a:ea typeface="ＭＳ Ｐゴシック" panose="020B0600070205080204" pitchFamily="34" charset="-128"/>
              </a:rPr>
              <a:t>•           Easily apply online to multiple scholarship opportunities through a personalized portal</a:t>
            </a:r>
          </a:p>
          <a:p>
            <a:pPr lvl="1"/>
            <a:r>
              <a:rPr lang="en-US">
                <a:latin typeface="Trade Gothic LT Std"/>
                <a:ea typeface="ＭＳ Ｐゴシック" panose="020B0600070205080204" pitchFamily="34" charset="-128"/>
              </a:rPr>
              <a:t>•           See scholarship metrics to determine their chances and effort required to apply</a:t>
            </a:r>
          </a:p>
          <a:p>
            <a:pPr lvl="1"/>
            <a:r>
              <a:rPr lang="en-US">
                <a:latin typeface="Trade Gothic LT Std"/>
                <a:ea typeface="ＭＳ Ｐゴシック" panose="020B0600070205080204" pitchFamily="34" charset="-128"/>
              </a:rPr>
              <a:t>•           Be alerted whenever they are matched to new scholarship opportunities</a:t>
            </a:r>
          </a:p>
          <a:p>
            <a:pPr lvl="1"/>
            <a:r>
              <a:rPr lang="en-US">
                <a:latin typeface="Trade Gothic LT Std"/>
                <a:ea typeface="ＭＳ Ｐゴシック" panose="020B0600070205080204" pitchFamily="34" charset="-128"/>
              </a:rPr>
              <a:t>•           Receive automated reminders about outstanding tasks and next steps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en-US" altLang="en-US" sz="32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8726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What is Admitted Student 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1443841"/>
            <a:ext cx="119291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Establish a personal connection with our freshman students with GSU staff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400" dirty="0">
              <a:latin typeface="Trade Gothic LT Std"/>
              <a:ea typeface="Roboto" panose="020000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Prepare students for enrollment steps – Today’s Actionable Items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Complete the deposit process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Learn more about Freshman Orientation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Prepare students to apply for housing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Confirm eligible students for the Honors College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Review the financial aid process</a:t>
            </a:r>
          </a:p>
          <a:p>
            <a:endParaRPr lang="en-US" sz="2400" dirty="0">
              <a:latin typeface="Trade Gothic LT Std"/>
              <a:ea typeface="Roboto" panose="020000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Early step in establishing a community and </a:t>
            </a:r>
            <a:r>
              <a:rPr lang="en-US" sz="2400" b="1" dirty="0">
                <a:solidFill>
                  <a:srgbClr val="E97726"/>
                </a:solidFill>
                <a:latin typeface="Trade Gothic LT Std"/>
                <a:ea typeface="Roboto" panose="02000000000000000000" pitchFamily="2" charset="0"/>
              </a:rPr>
              <a:t>INCREASE STUDENT SUCCESS!</a:t>
            </a:r>
          </a:p>
        </p:txBody>
      </p:sp>
      <p:pic>
        <p:nvPicPr>
          <p:cNvPr id="1026" name="Picture 1" descr="cid:image001.png@01D2338B.7C2B2A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929" y="2415659"/>
            <a:ext cx="1905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36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69B305-C03C-32DF-AFB7-214933742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500899-3CDC-83E4-76FC-D1791377A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4" y="770042"/>
            <a:ext cx="6163056" cy="3354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E5AE5B-328E-533D-DEF6-FA2CADF83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360" y="2741765"/>
            <a:ext cx="5734066" cy="3057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3650D7-37A6-6E4A-60BF-41BC048644C3}"/>
              </a:ext>
            </a:extLst>
          </p:cNvPr>
          <p:cNvSpPr txBox="1"/>
          <p:nvPr/>
        </p:nvSpPr>
        <p:spPr>
          <a:xfrm>
            <a:off x="3035808" y="154189"/>
            <a:ext cx="523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SCHOLARSHIP UNIVERSE</a:t>
            </a:r>
          </a:p>
        </p:txBody>
      </p:sp>
    </p:spTree>
    <p:extLst>
      <p:ext uri="{BB962C8B-B14F-4D97-AF65-F5344CB8AC3E}">
        <p14:creationId xmlns:p14="http://schemas.microsoft.com/office/powerpoint/2010/main" val="2939967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D5381-6E68-5C81-C02A-55EB551B9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73B324-0D98-735C-70D9-B6EE3C36A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4BA5F-4194-11B1-BE1A-7D5205743C59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rade Gothic LT Std" pitchFamily="2" charset="0"/>
              </a:rPr>
              <a:t>Federal Work Study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30BB7-29B5-5121-29AF-CDC9CFA124F4}"/>
              </a:ext>
            </a:extLst>
          </p:cNvPr>
          <p:cNvSpPr txBox="1"/>
          <p:nvPr/>
        </p:nvSpPr>
        <p:spPr>
          <a:xfrm>
            <a:off x="279273" y="1700082"/>
            <a:ext cx="112128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Employment on or off campus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altLang="en-US" sz="28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Minimum wage or higher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altLang="en-US" sz="28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Gain valuable work experience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altLang="en-US" sz="28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Work up to 30 hours per pay period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3A0FA4-A20C-2FCD-9C7F-DE666E619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61" y="1907691"/>
            <a:ext cx="4044142" cy="2693324"/>
          </a:xfrm>
          <a:prstGeom prst="rect">
            <a:avLst/>
          </a:prstGeom>
          <a:solidFill>
            <a:schemeClr val="accent2"/>
          </a:solidFill>
          <a:ln>
            <a:solidFill>
              <a:srgbClr val="E97726"/>
            </a:solidFill>
          </a:ln>
        </p:spPr>
      </p:pic>
    </p:spTree>
    <p:extLst>
      <p:ext uri="{BB962C8B-B14F-4D97-AF65-F5344CB8AC3E}">
        <p14:creationId xmlns:p14="http://schemas.microsoft.com/office/powerpoint/2010/main" val="1908995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CA2E8-7C16-B382-347B-997743E76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AAB30A-2F55-0A02-F429-1C0D3B5FA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82C0B1-02EA-26D2-7822-1508F86E8973}"/>
              </a:ext>
            </a:extLst>
          </p:cNvPr>
          <p:cNvSpPr txBox="1"/>
          <p:nvPr/>
        </p:nvSpPr>
        <p:spPr>
          <a:xfrm>
            <a:off x="377190" y="716697"/>
            <a:ext cx="11921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rade Gothic LT Std" pitchFamily="2" charset="0"/>
              </a:rPr>
              <a:t>AIM HIGH </a:t>
            </a:r>
            <a:r>
              <a:rPr lang="en-US" sz="6000">
                <a:solidFill>
                  <a:srgbClr val="E97726"/>
                </a:solidFill>
                <a:latin typeface="Trade Gothic LT Std" pitchFamily="2" charset="0"/>
              </a:rPr>
              <a:t>– First Year Students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94516-2136-91D6-DDC6-D22C28F55EEE}"/>
              </a:ext>
            </a:extLst>
          </p:cNvPr>
          <p:cNvSpPr txBox="1"/>
          <p:nvPr/>
        </p:nvSpPr>
        <p:spPr>
          <a:xfrm>
            <a:off x="3015615" y="2626400"/>
            <a:ext cx="616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rade Gothic LT Std" pitchFamily="2" charset="0"/>
              </a:rPr>
              <a:t>GPA Threshold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30BA60-072B-FF9C-0570-84E0D90206F9}"/>
              </a:ext>
            </a:extLst>
          </p:cNvPr>
          <p:cNvSpPr txBox="1"/>
          <p:nvPr/>
        </p:nvSpPr>
        <p:spPr>
          <a:xfrm>
            <a:off x="7079615" y="2616088"/>
            <a:ext cx="616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rade Gothic LT Std" pitchFamily="2" charset="0"/>
              </a:rPr>
              <a:t>Scholarship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264A75-AF68-3DA4-E5F6-DD00732D5649}"/>
              </a:ext>
            </a:extLst>
          </p:cNvPr>
          <p:cNvSpPr txBox="1"/>
          <p:nvPr/>
        </p:nvSpPr>
        <p:spPr>
          <a:xfrm>
            <a:off x="2915030" y="3429000"/>
            <a:ext cx="7874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rade Gothic LT Std" pitchFamily="2" charset="0"/>
              </a:rPr>
              <a:t>HS GPA: </a:t>
            </a:r>
            <a:r>
              <a:rPr lang="en-US" sz="2000" b="1">
                <a:solidFill>
                  <a:schemeClr val="bg1"/>
                </a:solidFill>
                <a:latin typeface="Trade Gothic LT Std" pitchFamily="2" charset="0"/>
              </a:rPr>
              <a:t>3.5 – 4.0</a:t>
            </a:r>
            <a:r>
              <a:rPr lang="en-US" sz="2000">
                <a:solidFill>
                  <a:schemeClr val="bg1"/>
                </a:solidFill>
                <a:latin typeface="Trade Gothic LT Std" pitchFamily="2" charset="0"/>
              </a:rPr>
              <a:t>			</a:t>
            </a:r>
            <a:r>
              <a:rPr lang="en-US" sz="2000" b="1">
                <a:solidFill>
                  <a:schemeClr val="bg1"/>
                </a:solidFill>
                <a:latin typeface="Trade Gothic LT Std" pitchFamily="2" charset="0"/>
              </a:rPr>
              <a:t>$5,000 annually</a:t>
            </a:r>
            <a:r>
              <a:rPr lang="en-US" sz="2000">
                <a:solidFill>
                  <a:schemeClr val="bg1"/>
                </a:solidFill>
                <a:latin typeface="Trade Gothic LT Std" pitchFamily="2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B4B335-DF04-15A8-2666-3B459F013497}"/>
              </a:ext>
            </a:extLst>
          </p:cNvPr>
          <p:cNvSpPr txBox="1"/>
          <p:nvPr/>
        </p:nvSpPr>
        <p:spPr>
          <a:xfrm>
            <a:off x="2915030" y="3991947"/>
            <a:ext cx="8460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rade Gothic LT Std" pitchFamily="2" charset="0"/>
              </a:rPr>
              <a:t>HS GPA: </a:t>
            </a:r>
            <a:r>
              <a:rPr lang="en-US" sz="2000" b="1" dirty="0">
                <a:solidFill>
                  <a:schemeClr val="bg1"/>
                </a:solidFill>
                <a:latin typeface="Trade Gothic LT Std" pitchFamily="2" charset="0"/>
              </a:rPr>
              <a:t>3.0 – 3.49	</a:t>
            </a:r>
            <a:r>
              <a:rPr lang="en-US" sz="2000" dirty="0">
                <a:solidFill>
                  <a:schemeClr val="bg1"/>
                </a:solidFill>
                <a:latin typeface="Trade Gothic LT Std" pitchFamily="2" charset="0"/>
              </a:rPr>
              <a:t>	</a:t>
            </a:r>
            <a:r>
              <a:rPr lang="en-US" sz="2000" b="1" dirty="0">
                <a:solidFill>
                  <a:schemeClr val="bg1"/>
                </a:solidFill>
                <a:latin typeface="Trade Gothic LT Std" pitchFamily="2" charset="0"/>
              </a:rPr>
              <a:t>$3,000 annually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8C1B80F-A712-9580-889C-1417C05C4453}"/>
              </a:ext>
            </a:extLst>
          </p:cNvPr>
          <p:cNvGraphicFramePr>
            <a:graphicFrameLocks noGrp="1"/>
          </p:cNvGraphicFramePr>
          <p:nvPr/>
        </p:nvGraphicFramePr>
        <p:xfrm>
          <a:off x="2574523" y="1882066"/>
          <a:ext cx="5584056" cy="2716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2658">
                  <a:extLst>
                    <a:ext uri="{9D8B030D-6E8A-4147-A177-3AD203B41FA5}">
                      <a16:colId xmlns:a16="http://schemas.microsoft.com/office/drawing/2014/main" val="2124461534"/>
                    </a:ext>
                  </a:extLst>
                </a:gridCol>
                <a:gridCol w="3331398">
                  <a:extLst>
                    <a:ext uri="{9D8B030D-6E8A-4147-A177-3AD203B41FA5}">
                      <a16:colId xmlns:a16="http://schemas.microsoft.com/office/drawing/2014/main" val="3975469492"/>
                    </a:ext>
                  </a:extLst>
                </a:gridCol>
              </a:tblGrid>
              <a:tr h="388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HIGH SCHOOL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3540055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TIER 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5158871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GPA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3.5+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7724627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Award Amount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$5000 per year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9749872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TIER 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4028344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GPA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2.75 to 3.49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2152750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Award Amount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$3000 per year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8431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739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6D716-FE84-FFF7-AD75-01A0A2928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995DDA-9FF9-9C4F-44FE-8D3FACC6F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49A1C4-0433-EEFC-17D4-873F54AE7052}"/>
              </a:ext>
            </a:extLst>
          </p:cNvPr>
          <p:cNvSpPr txBox="1"/>
          <p:nvPr/>
        </p:nvSpPr>
        <p:spPr>
          <a:xfrm>
            <a:off x="270510" y="275321"/>
            <a:ext cx="11921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rade Gothic LT Std" pitchFamily="2" charset="0"/>
              </a:rPr>
              <a:t>AIM HIGH Criteria</a:t>
            </a:r>
            <a:endParaRPr lang="en-US" sz="600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2EBC72-610B-5830-559A-D2BFDDAA453F}"/>
              </a:ext>
            </a:extLst>
          </p:cNvPr>
          <p:cNvSpPr txBox="1"/>
          <p:nvPr/>
        </p:nvSpPr>
        <p:spPr>
          <a:xfrm>
            <a:off x="270510" y="1305469"/>
            <a:ext cx="94935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To qualify for AIM HIGH, students must:</a:t>
            </a:r>
          </a:p>
          <a:p>
            <a:pPr algn="l"/>
            <a:endParaRPr lang="en-US" sz="2000" i="1" u="none" strike="noStrike" dirty="0"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Have attended an Illinois high school.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Be enrolled full time in a baccalaureate degree program at Governors State University for the first time.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Be a resident of Illinois.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Be a U.S. Citizen or eligible non-citizen.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Not have household income that exceeds </a:t>
            </a:r>
            <a:r>
              <a:rPr lang="en-US" sz="2000" i="1" dirty="0">
                <a:solidFill>
                  <a:schemeClr val="accent1"/>
                </a:solidFill>
                <a:latin typeface="arial" panose="020B0604020202020204" pitchFamily="34" charset="0"/>
              </a:rPr>
              <a:t>eight </a:t>
            </a: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times the poverty rate.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Meet full admissions criteria.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Not yet have earned a baccalaureate degree or 135 undergraduate credit hours.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Not be in default of student loans or owe a refund or repayment of state or federal grants or scholarships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EE6CE9-26CB-EF79-9D72-6257D7D6365D}"/>
              </a:ext>
            </a:extLst>
          </p:cNvPr>
          <p:cNvSpPr txBox="1"/>
          <p:nvPr/>
        </p:nvSpPr>
        <p:spPr>
          <a:xfrm>
            <a:off x="7079615" y="2626400"/>
            <a:ext cx="616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rade Gothic LT Std" pitchFamily="2" charset="0"/>
              </a:rPr>
              <a:t>Scholarship</a:t>
            </a:r>
          </a:p>
        </p:txBody>
      </p:sp>
    </p:spTree>
    <p:extLst>
      <p:ext uri="{BB962C8B-B14F-4D97-AF65-F5344CB8AC3E}">
        <p14:creationId xmlns:p14="http://schemas.microsoft.com/office/powerpoint/2010/main" val="4115290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8C110-7AAC-5AE5-BF95-12A7C411A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E5DBD-2801-16E5-10F5-AE2CBB614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AECF3E-3DA6-18FA-2A8C-35EBED7BEA36}"/>
              </a:ext>
            </a:extLst>
          </p:cNvPr>
          <p:cNvSpPr txBox="1"/>
          <p:nvPr/>
        </p:nvSpPr>
        <p:spPr>
          <a:xfrm>
            <a:off x="2920181" y="663677"/>
            <a:ext cx="7049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rade Gothic LT Std"/>
              </a:rPr>
              <a:t>AIM HIGH RETENTION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26084-BEE6-E452-1381-973618DFAEE5}"/>
              </a:ext>
            </a:extLst>
          </p:cNvPr>
          <p:cNvSpPr txBox="1"/>
          <p:nvPr/>
        </p:nvSpPr>
        <p:spPr>
          <a:xfrm>
            <a:off x="1553712" y="1847010"/>
            <a:ext cx="88969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To remain qualified after the first year, you must:</a:t>
            </a:r>
            <a:r>
              <a:rPr lang="en-US" b="1">
                <a:solidFill>
                  <a:srgbClr val="E97726"/>
                </a:solidFill>
                <a:latin typeface="arial" panose="020B0604020202020204" pitchFamily="34" charset="0"/>
              </a:rPr>
              <a:t> </a:t>
            </a:r>
          </a:p>
          <a:p>
            <a:pPr algn="l"/>
            <a:endParaRPr lang="en-US" b="1">
              <a:solidFill>
                <a:srgbClr val="E97726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Continuously enroll as a full-time student (at least 12 credit hours) at GSU for Fall and Spring semesters.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i="0" u="none" strike="noStrike">
              <a:solidFill>
                <a:srgbClr val="E97726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Maintain Financial Aid Satisfactory Academic Progress (SAP) as outlined by the 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SAP Policy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i="0" u="none" strike="noStrike">
              <a:solidFill>
                <a:srgbClr val="E97726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Maintain a cumulative 2.5 institutional grade point average at GSU.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i="0" u="none" strike="noStrike">
              <a:solidFill>
                <a:srgbClr val="E97726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Submit the 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FAFSA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Alternative Application for Illinois Financial Aid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 each year you are enrolled at GSU. </a:t>
            </a:r>
          </a:p>
        </p:txBody>
      </p:sp>
    </p:spTree>
    <p:extLst>
      <p:ext uri="{BB962C8B-B14F-4D97-AF65-F5344CB8AC3E}">
        <p14:creationId xmlns:p14="http://schemas.microsoft.com/office/powerpoint/2010/main" val="595517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F7F89-12AE-8DDF-1DA9-990FC3CC7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9EC7B-5E02-E897-C65E-1523DD122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 b="1" dirty="0">
                <a:latin typeface="Trade Gothic LT Std"/>
              </a:rPr>
              <a:t>Banded Tuition</a:t>
            </a:r>
            <a:r>
              <a:rPr lang="en-US" sz="3800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96BEF-2C0B-E2FB-EEEA-3C5E2F39C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Allows students to be charged the same tuition if you are taking 12 credit hours or more!</a:t>
            </a:r>
          </a:p>
        </p:txBody>
      </p:sp>
      <p:pic>
        <p:nvPicPr>
          <p:cNvPr id="6" name="Picture 5" descr="A close-up of a sign&#10;&#10;Description automatically generated">
            <a:extLst>
              <a:ext uri="{FF2B5EF4-FFF2-40B4-BE49-F238E27FC236}">
                <a16:creationId xmlns:a16="http://schemas.microsoft.com/office/drawing/2014/main" id="{F3B4DF70-2A89-BB05-3C98-459F72D59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40106"/>
            <a:ext cx="6903720" cy="51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50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30C35-EE7E-84BA-F135-9A2999CC7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D7D0F4-0E26-9D45-81E5-C05A29BFA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5FE2A-F5A3-7432-36CC-43A8C509FD85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b="1">
                <a:latin typeface="Trade Gothic LT Std"/>
              </a:rPr>
              <a:t>Tuition and Fees 2025-2026</a:t>
            </a:r>
            <a:endParaRPr lang="en-US" sz="6000" b="1">
              <a:latin typeface="Trade Gothic LT Std" pitchFamily="2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2C6DE8EC-CBCB-E7BF-72A0-7C1F79649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983208"/>
              </p:ext>
            </p:extLst>
          </p:nvPr>
        </p:nvGraphicFramePr>
        <p:xfrm>
          <a:off x="979487" y="1433393"/>
          <a:ext cx="10233024" cy="364279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133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1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9469">
                <a:tc>
                  <a:txBody>
                    <a:bodyPr/>
                    <a:lstStyle/>
                    <a:p>
                      <a:pPr lvl="0"/>
                      <a:endParaRPr lang="en-US" sz="1800">
                        <a:latin typeface="Trade Gothic LT Std"/>
                      </a:endParaRP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>
                          <a:latin typeface="Trade Gothic LT Std"/>
                        </a:rPr>
                        <a:t>Non- Residential Cost</a:t>
                      </a:r>
                    </a:p>
                    <a:p>
                      <a:pPr lvl="0">
                        <a:buNone/>
                      </a:pPr>
                      <a:r>
                        <a:rPr lang="en-US" sz="1800">
                          <a:latin typeface="Trade Gothic LT Std"/>
                        </a:rPr>
                        <a:t>(Living Off-Campus)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>
                          <a:latin typeface="Trade Gothic LT Std"/>
                        </a:rPr>
                        <a:t>Residential Cost </a:t>
                      </a:r>
                    </a:p>
                    <a:p>
                      <a:pPr lvl="0">
                        <a:buNone/>
                      </a:pPr>
                      <a:r>
                        <a:rPr lang="en-US" sz="1800">
                          <a:latin typeface="Trade Gothic LT Std"/>
                        </a:rPr>
                        <a:t>(Tuition, Fees, Room and Board)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71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Trade Gothic LT Std"/>
                        </a:rPr>
                        <a:t>Part-Time</a:t>
                      </a:r>
                    </a:p>
                    <a:p>
                      <a:pPr lvl="0">
                        <a:buNone/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Trade Gothic LT Std"/>
                        </a:rPr>
                        <a:t>(1-11 credit hours per semester)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rade Gothic LT Std"/>
                        </a:rPr>
                        <a:t>$373 per credit hour</a:t>
                      </a:r>
                    </a:p>
                    <a:p>
                      <a:pPr lvl="0" algn="ctr">
                        <a:buNone/>
                      </a:pPr>
                      <a:endParaRPr lang="en-US" sz="2000" dirty="0">
                        <a:latin typeface="Trade Gothic LT Std"/>
                      </a:endParaRPr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Trade Gothic LT Std"/>
                        </a:rPr>
                        <a:t>Semi-Suite plus Silver meal:  </a:t>
                      </a:r>
                    </a:p>
                    <a:p>
                      <a:pPr lvl="0"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Trade Gothic LT Std"/>
                        </a:rPr>
                        <a:t>(Up To)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rade Gothic LT Std"/>
                        </a:rPr>
                        <a:t>$20,008</a:t>
                      </a:r>
                    </a:p>
                    <a:p>
                      <a:pPr lvl="0" algn="ctr">
                        <a:buNone/>
                      </a:pPr>
                      <a:endParaRPr lang="en-US" sz="2000" dirty="0">
                        <a:solidFill>
                          <a:schemeClr val="bg1"/>
                        </a:solidFill>
                        <a:latin typeface="Trade Gothic LT Std"/>
                      </a:endParaRPr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55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rade Gothic LT Std"/>
                        </a:rPr>
                        <a:t>Full-Time</a:t>
                      </a:r>
                    </a:p>
                    <a:p>
                      <a:pPr lvl="0">
                        <a:buNone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rade Gothic LT Std"/>
                        </a:rPr>
                        <a:t>(12 credit hours and beyond)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rade Gothic LT Std"/>
                          <a:ea typeface="+mn-ea"/>
                          <a:cs typeface="+mn-cs"/>
                        </a:rPr>
                        <a:t>$15,356 per academic year</a:t>
                      </a:r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chemeClr val="bg1"/>
                          </a:solidFill>
                        </a:rPr>
                        <a:t>Semi-Suite plus Silver meal: </a:t>
                      </a:r>
                      <a:r>
                        <a:rPr lang="en-US" sz="2000" b="1" i="0" u="none" strike="noStrike" noProof="0" dirty="0">
                          <a:solidFill>
                            <a:schemeClr val="bg1"/>
                          </a:solidFill>
                        </a:rPr>
                        <a:t>$23,114</a:t>
                      </a:r>
                      <a:endParaRPr lang="en-US" dirty="0"/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088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A535B-3208-1215-947B-14A989B2F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FB953-FFEF-40C5-0C3A-00FA6BD72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741036-5B8F-4438-EFC8-F0C5521E9ED8}"/>
              </a:ext>
            </a:extLst>
          </p:cNvPr>
          <p:cNvSpPr txBox="1"/>
          <p:nvPr/>
        </p:nvSpPr>
        <p:spPr>
          <a:xfrm>
            <a:off x="489585" y="331059"/>
            <a:ext cx="11212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Trade Gothic LT Std" pitchFamily="2" charset="0"/>
              </a:rPr>
              <a:t>Office of Financial Aid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0F71A6-E473-EBD2-37BF-CF750FF8BB9E}"/>
              </a:ext>
            </a:extLst>
          </p:cNvPr>
          <p:cNvSpPr txBox="1"/>
          <p:nvPr/>
        </p:nvSpPr>
        <p:spPr>
          <a:xfrm>
            <a:off x="4184904" y="1401436"/>
            <a:ext cx="7004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97726"/>
                </a:solidFill>
                <a:latin typeface="Trade Gothic LT Std" pitchFamily="2" charset="0"/>
              </a:rPr>
              <a:t>Phone</a:t>
            </a:r>
            <a:r>
              <a:rPr lang="en-US" sz="2400">
                <a:solidFill>
                  <a:srgbClr val="E97726"/>
                </a:solidFill>
                <a:latin typeface="Trade Gothic LT Std" pitchFamily="2" charset="0"/>
              </a:rPr>
              <a:t>: </a:t>
            </a:r>
            <a:r>
              <a:rPr lang="en-US" sz="2400">
                <a:latin typeface="Trade Gothic LT Std" pitchFamily="2" charset="0"/>
              </a:rPr>
              <a:t>(708) 534-4480 </a:t>
            </a:r>
          </a:p>
          <a:p>
            <a:endParaRPr lang="en-US" sz="2400">
              <a:latin typeface="Trade Gothic LT Std" pitchFamily="2" charset="0"/>
            </a:endParaRPr>
          </a:p>
          <a:p>
            <a:r>
              <a:rPr lang="en-US" sz="2400" b="1">
                <a:solidFill>
                  <a:srgbClr val="E97726"/>
                </a:solidFill>
                <a:latin typeface="Trade Gothic LT Std" pitchFamily="2" charset="0"/>
              </a:rPr>
              <a:t>Email</a:t>
            </a:r>
            <a:r>
              <a:rPr lang="en-US" sz="2400">
                <a:solidFill>
                  <a:srgbClr val="E97726"/>
                </a:solidFill>
                <a:latin typeface="Trade Gothic LT Std" pitchFamily="2" charset="0"/>
              </a:rPr>
              <a:t>:</a:t>
            </a:r>
            <a:r>
              <a:rPr lang="en-US" sz="2400">
                <a:latin typeface="Trade Gothic LT Std" pitchFamily="2" charset="0"/>
              </a:rPr>
              <a:t> </a:t>
            </a:r>
            <a:r>
              <a:rPr lang="en-US" sz="2400">
                <a:latin typeface="Trade Gothic LT Std" pitchFamily="2" charset="0"/>
                <a:hlinkClick r:id="rId3"/>
              </a:rPr>
              <a:t>faid@govst.edu</a:t>
            </a:r>
            <a:r>
              <a:rPr lang="en-US" sz="2400">
                <a:latin typeface="Trade Gothic LT Std" pitchFamily="2" charset="0"/>
              </a:rPr>
              <a:t> </a:t>
            </a:r>
          </a:p>
          <a:p>
            <a:endParaRPr lang="en-US" sz="2400">
              <a:latin typeface="Trade Gothic LT Std" pitchFamily="2" charset="0"/>
            </a:endParaRPr>
          </a:p>
          <a:p>
            <a:r>
              <a:rPr lang="en-US" sz="2400" b="1">
                <a:solidFill>
                  <a:srgbClr val="E97726"/>
                </a:solidFill>
                <a:latin typeface="Trade Gothic LT Std" pitchFamily="2" charset="0"/>
              </a:rPr>
              <a:t>Website</a:t>
            </a:r>
            <a:r>
              <a:rPr lang="en-US" sz="2400">
                <a:solidFill>
                  <a:srgbClr val="E97726"/>
                </a:solidFill>
                <a:latin typeface="Trade Gothic LT Std" pitchFamily="2" charset="0"/>
              </a:rPr>
              <a:t>:</a:t>
            </a:r>
            <a:r>
              <a:rPr lang="en-US" sz="2400">
                <a:latin typeface="Trade Gothic LT Std" pitchFamily="2" charset="0"/>
              </a:rPr>
              <a:t> </a:t>
            </a:r>
            <a:r>
              <a:rPr lang="en-US" sz="2400">
                <a:latin typeface="Trade Gothic LT Std" pitchFamily="2" charset="0"/>
                <a:hlinkClick r:id="rId4"/>
              </a:rPr>
              <a:t>www.govst.edu/financialaid/</a:t>
            </a:r>
            <a:r>
              <a:rPr lang="en-US" sz="2400">
                <a:latin typeface="Trade Gothic LT Std" pitchFamily="2" charset="0"/>
              </a:rPr>
              <a:t> </a:t>
            </a:r>
            <a:r>
              <a:rPr lang="en-US" sz="2400" b="1">
                <a:solidFill>
                  <a:srgbClr val="E97726"/>
                </a:solidFill>
                <a:latin typeface="Trade Gothic LT Std" pitchFamily="2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67CE0E-1E24-11D2-8AF0-9EFF4A9A66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5816" r="30621" b="66051"/>
          <a:stretch/>
        </p:blipFill>
        <p:spPr>
          <a:xfrm>
            <a:off x="3610020" y="2168866"/>
            <a:ext cx="568848" cy="4041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B277E5-D967-CBBD-473A-5A13CE43D0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36083" r="30621" b="35784"/>
          <a:stretch/>
        </p:blipFill>
        <p:spPr>
          <a:xfrm>
            <a:off x="3603984" y="1431559"/>
            <a:ext cx="580920" cy="4127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5C5A02-9645-CA9D-01E1-55398AFA8C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68424" r="30621"/>
          <a:stretch/>
        </p:blipFill>
        <p:spPr>
          <a:xfrm>
            <a:off x="3565959" y="2871863"/>
            <a:ext cx="656970" cy="52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49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3028950" y="1322131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Honors College Experience</a:t>
            </a:r>
          </a:p>
        </p:txBody>
      </p:sp>
    </p:spTree>
    <p:extLst>
      <p:ext uri="{BB962C8B-B14F-4D97-AF65-F5344CB8AC3E}">
        <p14:creationId xmlns:p14="http://schemas.microsoft.com/office/powerpoint/2010/main" val="2905818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26BFAC-F3A9-CB1A-CBD7-02ADD2D83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3B5DF7-F153-1193-1ABB-F8B653038121}"/>
              </a:ext>
            </a:extLst>
          </p:cNvPr>
          <p:cNvSpPr txBox="1"/>
          <p:nvPr/>
        </p:nvSpPr>
        <p:spPr>
          <a:xfrm>
            <a:off x="377190" y="18500"/>
            <a:ext cx="11212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What is different about </a:t>
            </a:r>
          </a:p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University Honors?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951AD-C2C2-C6B7-CE5A-141276B1732F}"/>
              </a:ext>
            </a:extLst>
          </p:cNvPr>
          <p:cNvSpPr txBox="1"/>
          <p:nvPr/>
        </p:nvSpPr>
        <p:spPr>
          <a:xfrm>
            <a:off x="226270" y="1813173"/>
            <a:ext cx="112128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Innovation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3200" dirty="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Leadership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3200" dirty="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Creating Initiatives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3200" dirty="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Community Building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E7BBA-9F81-E62C-5D83-293448168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28" y="1806515"/>
            <a:ext cx="5071872" cy="38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63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Fast Facts on GSU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6263639" y="1273076"/>
            <a:ext cx="59283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62,000+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alumni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750-acre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campus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80+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student organizations and clubs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89" y="1482571"/>
            <a:ext cx="577214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4,338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students enrolled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12:1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student to faculty ratio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24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countries represented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#1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safest campus in Illinois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en-US" sz="1100" i="1" dirty="0">
                <a:latin typeface="Roboto" panose="02000000000000000000" pitchFamily="2" charset="0"/>
                <a:ea typeface="Roboto" panose="02000000000000000000" pitchFamily="2" charset="0"/>
              </a:rPr>
              <a:t>(www.niche.com/colleges/search/safest-colleges/s/illinois/?type=public)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#8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safest campus in U.S. 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en-US" sz="1100" i="1" dirty="0">
                <a:latin typeface="Roboto" panose="02000000000000000000" pitchFamily="2" charset="0"/>
                <a:ea typeface="Roboto" panose="02000000000000000000" pitchFamily="2" charset="0"/>
              </a:rPr>
              <a:t>(backgroundchecks.org/50-safest-colleges-in-america.html)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53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75B0D1-5187-7866-7C1C-78B9D1A0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F973DA-B401-654D-EB13-13FE38B6DB28}"/>
              </a:ext>
            </a:extLst>
          </p:cNvPr>
          <p:cNvSpPr txBox="1"/>
          <p:nvPr/>
        </p:nvSpPr>
        <p:spPr>
          <a:xfrm>
            <a:off x="489585" y="96647"/>
            <a:ext cx="11212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GPATH - Guaranteed Graduate </a:t>
            </a:r>
          </a:p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Admissions Pathway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AAFFAD-2083-5F52-3BE5-248D5D0DDC01}"/>
              </a:ext>
            </a:extLst>
          </p:cNvPr>
          <p:cNvSpPr txBox="1"/>
          <p:nvPr/>
        </p:nvSpPr>
        <p:spPr>
          <a:xfrm>
            <a:off x="343662" y="1905506"/>
            <a:ext cx="112128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Start as a freshmen honors student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Finish first semester with 3.5+ GSU GPA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Second semester receive an invite to join GPATH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Retention standards apply each semester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Can still apply to GSU grad school programs through normal means if GPATH spot not retained </a:t>
            </a:r>
          </a:p>
        </p:txBody>
      </p:sp>
    </p:spTree>
    <p:extLst>
      <p:ext uri="{BB962C8B-B14F-4D97-AF65-F5344CB8AC3E}">
        <p14:creationId xmlns:p14="http://schemas.microsoft.com/office/powerpoint/2010/main" val="4209333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D070827F-A817-AB1C-1FC6-7326C0117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427D1C-E664-D317-D4C6-091F838D4814}"/>
              </a:ext>
            </a:extLst>
          </p:cNvPr>
          <p:cNvSpPr txBox="1"/>
          <p:nvPr/>
        </p:nvSpPr>
        <p:spPr>
          <a:xfrm>
            <a:off x="678993" y="132157"/>
            <a:ext cx="11212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GPATH - Guaranteed Graduate </a:t>
            </a:r>
          </a:p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Admissions Pathway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4ABAE0-5E36-E69D-DA45-598270193DD0}"/>
              </a:ext>
            </a:extLst>
          </p:cNvPr>
          <p:cNvSpPr txBox="1"/>
          <p:nvPr/>
        </p:nvSpPr>
        <p:spPr>
          <a:xfrm>
            <a:off x="228252" y="2033139"/>
            <a:ext cx="112128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Student gains faculty and track adviser in one of ten graduate programs. </a:t>
            </a:r>
          </a:p>
          <a:p>
            <a:pPr marL="1028700" lvl="1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Business – All Grad Programs (4)</a:t>
            </a:r>
          </a:p>
          <a:p>
            <a:pPr marL="1028700" lvl="1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Health &amp; Human Services – OT, PT, CDIS, Informatics</a:t>
            </a:r>
          </a:p>
          <a:p>
            <a:pPr marL="1028700" lvl="1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Arts &amp; Sci – Biology, Chemistry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Support for career planning, course planning, grad school readiness</a:t>
            </a:r>
          </a:p>
        </p:txBody>
      </p:sp>
    </p:spTree>
    <p:extLst>
      <p:ext uri="{BB962C8B-B14F-4D97-AF65-F5344CB8AC3E}">
        <p14:creationId xmlns:p14="http://schemas.microsoft.com/office/powerpoint/2010/main" val="2877013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037378-68F0-E556-575B-B55309BDF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4" b="12666"/>
          <a:stretch/>
        </p:blipFill>
        <p:spPr>
          <a:xfrm>
            <a:off x="-19" y="-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E20C8-8050-DE42-2C0D-7AB361F72F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" r="20375" b="2"/>
          <a:stretch/>
        </p:blipFill>
        <p:spPr bwMode="auto">
          <a:xfrm>
            <a:off x="20" y="10"/>
            <a:ext cx="6105116" cy="6240777"/>
          </a:xfrm>
          <a:custGeom>
            <a:avLst/>
            <a:gdLst/>
            <a:ahLst/>
            <a:cxnLst/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E16988-52F5-2022-D93B-1C2B09A99BAA}"/>
              </a:ext>
            </a:extLst>
          </p:cNvPr>
          <p:cNvSpPr txBox="1"/>
          <p:nvPr/>
        </p:nvSpPr>
        <p:spPr>
          <a:xfrm>
            <a:off x="5065595" y="4224938"/>
            <a:ext cx="6288199" cy="14593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Honors Study Abroad in Rome, Italy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FB7A85-F306-C849-B02E-731AB81E85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" b="4"/>
          <a:stretch/>
        </p:blipFill>
        <p:spPr>
          <a:xfrm>
            <a:off x="6155158" y="232015"/>
            <a:ext cx="4941485" cy="3877363"/>
          </a:xfrm>
          <a:custGeom>
            <a:avLst/>
            <a:gdLst/>
            <a:ahLst/>
            <a:cxnLst/>
            <a:rect l="l" t="t" r="r" b="b"/>
            <a:pathLst>
              <a:path w="4569568" h="3877363">
                <a:moveTo>
                  <a:pt x="3843224" y="17"/>
                </a:moveTo>
                <a:cubicBezTo>
                  <a:pt x="3853657" y="-269"/>
                  <a:pt x="3863732" y="3160"/>
                  <a:pt x="3872078" y="16745"/>
                </a:cubicBezTo>
                <a:cubicBezTo>
                  <a:pt x="3827725" y="52547"/>
                  <a:pt x="3771210" y="39089"/>
                  <a:pt x="3711358" y="79463"/>
                </a:cubicBezTo>
                <a:cubicBezTo>
                  <a:pt x="3808648" y="66766"/>
                  <a:pt x="3885671" y="56609"/>
                  <a:pt x="3962692" y="46454"/>
                </a:cubicBezTo>
                <a:cubicBezTo>
                  <a:pt x="3964124" y="53563"/>
                  <a:pt x="3965554" y="60673"/>
                  <a:pt x="3966984" y="67782"/>
                </a:cubicBezTo>
                <a:cubicBezTo>
                  <a:pt x="3868502" y="82763"/>
                  <a:pt x="3777410" y="121359"/>
                  <a:pt x="3681550" y="148529"/>
                </a:cubicBezTo>
                <a:cubicBezTo>
                  <a:pt x="3690374" y="165289"/>
                  <a:pt x="3699196" y="161987"/>
                  <a:pt x="3707066" y="160972"/>
                </a:cubicBezTo>
                <a:cubicBezTo>
                  <a:pt x="3758334" y="154369"/>
                  <a:pt x="3809602" y="147768"/>
                  <a:pt x="3858724" y="129739"/>
                </a:cubicBezTo>
                <a:cubicBezTo>
                  <a:pt x="3869693" y="125675"/>
                  <a:pt x="3883047" y="125675"/>
                  <a:pt x="3889247" y="137864"/>
                </a:cubicBezTo>
                <a:cubicBezTo>
                  <a:pt x="3898070" y="155131"/>
                  <a:pt x="3885433" y="166304"/>
                  <a:pt x="3874225" y="175697"/>
                </a:cubicBezTo>
                <a:cubicBezTo>
                  <a:pt x="3854670" y="191949"/>
                  <a:pt x="3831064" y="187379"/>
                  <a:pt x="3808410" y="190425"/>
                </a:cubicBezTo>
                <a:cubicBezTo>
                  <a:pt x="3748081" y="198297"/>
                  <a:pt x="3719226" y="222927"/>
                  <a:pt x="3705872" y="279299"/>
                </a:cubicBezTo>
                <a:cubicBezTo>
                  <a:pt x="3758811" y="256445"/>
                  <a:pt x="3809842" y="284631"/>
                  <a:pt x="3861109" y="268633"/>
                </a:cubicBezTo>
                <a:cubicBezTo>
                  <a:pt x="3874463" y="264571"/>
                  <a:pt x="3895685" y="270664"/>
                  <a:pt x="3888532" y="290216"/>
                </a:cubicBezTo>
                <a:cubicBezTo>
                  <a:pt x="3881854" y="308499"/>
                  <a:pt x="3859678" y="321702"/>
                  <a:pt x="3899025" y="318148"/>
                </a:cubicBezTo>
                <a:cubicBezTo>
                  <a:pt x="3927162" y="315608"/>
                  <a:pt x="3982246" y="336176"/>
                  <a:pt x="3959116" y="341254"/>
                </a:cubicBezTo>
                <a:cubicBezTo>
                  <a:pt x="3930024" y="347603"/>
                  <a:pt x="3901646" y="356744"/>
                  <a:pt x="3864685" y="367154"/>
                </a:cubicBezTo>
                <a:cubicBezTo>
                  <a:pt x="3905463" y="384166"/>
                  <a:pt x="3934793" y="380611"/>
                  <a:pt x="3965554" y="367154"/>
                </a:cubicBezTo>
                <a:cubicBezTo>
                  <a:pt x="4002753" y="350903"/>
                  <a:pt x="4051161" y="331098"/>
                  <a:pt x="4081445" y="349381"/>
                </a:cubicBezTo>
                <a:cubicBezTo>
                  <a:pt x="4126752" y="376803"/>
                  <a:pt x="4164428" y="359536"/>
                  <a:pt x="4204966" y="354966"/>
                </a:cubicBezTo>
                <a:cubicBezTo>
                  <a:pt x="4287472" y="345570"/>
                  <a:pt x="4369264" y="329827"/>
                  <a:pt x="4452008" y="322211"/>
                </a:cubicBezTo>
                <a:cubicBezTo>
                  <a:pt x="4485154" y="319164"/>
                  <a:pt x="4520922" y="304691"/>
                  <a:pt x="4569568" y="324495"/>
                </a:cubicBezTo>
                <a:cubicBezTo>
                  <a:pt x="4349232" y="425810"/>
                  <a:pt x="4112683" y="419463"/>
                  <a:pt x="3915955" y="544899"/>
                </a:cubicBezTo>
                <a:cubicBezTo>
                  <a:pt x="3924301" y="556833"/>
                  <a:pt x="3966745" y="590858"/>
                  <a:pt x="3949339" y="593397"/>
                </a:cubicBezTo>
                <a:cubicBezTo>
                  <a:pt x="3900455" y="600761"/>
                  <a:pt x="3857056" y="625645"/>
                  <a:pt x="3812464" y="646212"/>
                </a:cubicBezTo>
                <a:cubicBezTo>
                  <a:pt x="3793148" y="655100"/>
                  <a:pt x="3769780" y="666781"/>
                  <a:pt x="3778841" y="698520"/>
                </a:cubicBezTo>
                <a:cubicBezTo>
                  <a:pt x="3795295" y="707407"/>
                  <a:pt x="3807456" y="694965"/>
                  <a:pt x="3821047" y="693950"/>
                </a:cubicBezTo>
                <a:cubicBezTo>
                  <a:pt x="3834878" y="692935"/>
                  <a:pt x="3865879" y="699535"/>
                  <a:pt x="3857293" y="703852"/>
                </a:cubicBezTo>
                <a:cubicBezTo>
                  <a:pt x="3818186" y="723405"/>
                  <a:pt x="3888532" y="770380"/>
                  <a:pt x="3842271" y="770380"/>
                </a:cubicBezTo>
                <a:cubicBezTo>
                  <a:pt x="3764772" y="770633"/>
                  <a:pt x="3723519" y="853919"/>
                  <a:pt x="3648882" y="856205"/>
                </a:cubicBezTo>
                <a:cubicBezTo>
                  <a:pt x="3636960" y="856458"/>
                  <a:pt x="3631236" y="871185"/>
                  <a:pt x="3631474" y="884136"/>
                </a:cubicBezTo>
                <a:cubicBezTo>
                  <a:pt x="3631474" y="899626"/>
                  <a:pt x="3642444" y="902418"/>
                  <a:pt x="3654605" y="903942"/>
                </a:cubicBezTo>
                <a:cubicBezTo>
                  <a:pt x="3673205" y="906226"/>
                  <a:pt x="3692520" y="884136"/>
                  <a:pt x="3717081" y="914098"/>
                </a:cubicBezTo>
                <a:cubicBezTo>
                  <a:pt x="3672966" y="931618"/>
                  <a:pt x="3628852" y="949140"/>
                  <a:pt x="3629568" y="1009319"/>
                </a:cubicBezTo>
                <a:cubicBezTo>
                  <a:pt x="3629805" y="1025569"/>
                  <a:pt x="3611444" y="1031663"/>
                  <a:pt x="3597613" y="1035726"/>
                </a:cubicBezTo>
                <a:cubicBezTo>
                  <a:pt x="3574721" y="1042329"/>
                  <a:pt x="3555408" y="1054009"/>
                  <a:pt x="3543006" y="1076608"/>
                </a:cubicBezTo>
                <a:cubicBezTo>
                  <a:pt x="3543246" y="1080925"/>
                  <a:pt x="3543484" y="1085495"/>
                  <a:pt x="3542052" y="1089050"/>
                </a:cubicBezTo>
                <a:cubicBezTo>
                  <a:pt x="3546106" y="1143642"/>
                  <a:pt x="3579490" y="1142118"/>
                  <a:pt x="3616451" y="1132978"/>
                </a:cubicBezTo>
                <a:cubicBezTo>
                  <a:pt x="3660566" y="1121805"/>
                  <a:pt x="3704204" y="1101491"/>
                  <a:pt x="3750703" y="1121043"/>
                </a:cubicBezTo>
                <a:cubicBezTo>
                  <a:pt x="3685126" y="1147197"/>
                  <a:pt x="3613828" y="1149228"/>
                  <a:pt x="3552307" y="1186555"/>
                </a:cubicBezTo>
                <a:cubicBezTo>
                  <a:pt x="3777410" y="1193411"/>
                  <a:pt x="3976284" y="1075591"/>
                  <a:pt x="4194473" y="1030395"/>
                </a:cubicBezTo>
                <a:cubicBezTo>
                  <a:pt x="4187082" y="1060610"/>
                  <a:pt x="4169436" y="1066704"/>
                  <a:pt x="4153459" y="1071275"/>
                </a:cubicBezTo>
                <a:cubicBezTo>
                  <a:pt x="4072860" y="1094129"/>
                  <a:pt x="4002278" y="1139581"/>
                  <a:pt x="3928831" y="1178936"/>
                </a:cubicBezTo>
                <a:cubicBezTo>
                  <a:pt x="3898548" y="1195188"/>
                  <a:pt x="3876608" y="1211440"/>
                  <a:pt x="3865164" y="1246481"/>
                </a:cubicBezTo>
                <a:cubicBezTo>
                  <a:pt x="3854908" y="1278221"/>
                  <a:pt x="3835117" y="1292948"/>
                  <a:pt x="3798395" y="1283806"/>
                </a:cubicBezTo>
                <a:cubicBezTo>
                  <a:pt x="3768588" y="1276188"/>
                  <a:pt x="3735920" y="1280251"/>
                  <a:pt x="3704681" y="1283045"/>
                </a:cubicBezTo>
                <a:cubicBezTo>
                  <a:pt x="3668674" y="1286092"/>
                  <a:pt x="3628374" y="1321895"/>
                  <a:pt x="3638151" y="1340431"/>
                </a:cubicBezTo>
                <a:cubicBezTo>
                  <a:pt x="3654843" y="1371917"/>
                  <a:pt x="3682743" y="1356174"/>
                  <a:pt x="3707542" y="1352619"/>
                </a:cubicBezTo>
                <a:cubicBezTo>
                  <a:pt x="3735681" y="1348303"/>
                  <a:pt x="3787902" y="1339415"/>
                  <a:pt x="3788856" y="1343224"/>
                </a:cubicBezTo>
                <a:cubicBezTo>
                  <a:pt x="3807219" y="1422193"/>
                  <a:pt x="3936463" y="1353382"/>
                  <a:pt x="3964363" y="1346270"/>
                </a:cubicBezTo>
                <a:cubicBezTo>
                  <a:pt x="3999176" y="1337384"/>
                  <a:pt x="4031845" y="1353635"/>
                  <a:pt x="4064991" y="1357443"/>
                </a:cubicBezTo>
                <a:cubicBezTo>
                  <a:pt x="4094560" y="1360998"/>
                  <a:pt x="4261720" y="1371917"/>
                  <a:pt x="4296295" y="1338398"/>
                </a:cubicBezTo>
                <a:cubicBezTo>
                  <a:pt x="4301064" y="1364552"/>
                  <a:pt x="4291050" y="1375217"/>
                  <a:pt x="4282702" y="1387152"/>
                </a:cubicBezTo>
                <a:cubicBezTo>
                  <a:pt x="4271019" y="1404164"/>
                  <a:pt x="4269110" y="1416099"/>
                  <a:pt x="4291288" y="1429556"/>
                </a:cubicBezTo>
                <a:cubicBezTo>
                  <a:pt x="4354480" y="1468154"/>
                  <a:pt x="4353524" y="1469422"/>
                  <a:pt x="4294626" y="1521730"/>
                </a:cubicBezTo>
                <a:cubicBezTo>
                  <a:pt x="4291763" y="1524015"/>
                  <a:pt x="4292957" y="1531633"/>
                  <a:pt x="4292480" y="1536712"/>
                </a:cubicBezTo>
                <a:cubicBezTo>
                  <a:pt x="4307980" y="1544836"/>
                  <a:pt x="4326102" y="1524523"/>
                  <a:pt x="4344224" y="1546361"/>
                </a:cubicBezTo>
                <a:cubicBezTo>
                  <a:pt x="4265296" y="1642341"/>
                  <a:pt x="4144874" y="1665955"/>
                  <a:pt x="4035898" y="1738070"/>
                </a:cubicBezTo>
                <a:cubicBezTo>
                  <a:pt x="4124128" y="1761938"/>
                  <a:pt x="4177066" y="1678652"/>
                  <a:pt x="4241926" y="1689317"/>
                </a:cubicBezTo>
                <a:cubicBezTo>
                  <a:pt x="4274357" y="1715471"/>
                  <a:pt x="4178020" y="1757368"/>
                  <a:pt x="4269826" y="1769810"/>
                </a:cubicBezTo>
                <a:cubicBezTo>
                  <a:pt x="4230002" y="1792663"/>
                  <a:pt x="4200434" y="1815006"/>
                  <a:pt x="4173012" y="1841415"/>
                </a:cubicBezTo>
                <a:cubicBezTo>
                  <a:pt x="4124128" y="1888644"/>
                  <a:pt x="4114590" y="1919623"/>
                  <a:pt x="4137244" y="1983103"/>
                </a:cubicBezTo>
                <a:cubicBezTo>
                  <a:pt x="4152029" y="2024746"/>
                  <a:pt x="4173728" y="2063089"/>
                  <a:pt x="4154652" y="2112602"/>
                </a:cubicBezTo>
                <a:cubicBezTo>
                  <a:pt x="4141298" y="2146628"/>
                  <a:pt x="4146544" y="2168972"/>
                  <a:pt x="4196142" y="2153737"/>
                </a:cubicBezTo>
                <a:cubicBezTo>
                  <a:pt x="4249557" y="2137485"/>
                  <a:pt x="4269587" y="2167956"/>
                  <a:pt x="4256234" y="2227627"/>
                </a:cubicBezTo>
                <a:cubicBezTo>
                  <a:pt x="4247650" y="2265970"/>
                  <a:pt x="4256712" y="2277649"/>
                  <a:pt x="4293433" y="2273333"/>
                </a:cubicBezTo>
                <a:cubicBezTo>
                  <a:pt x="4333972" y="2268509"/>
                  <a:pt x="4372602" y="2243370"/>
                  <a:pt x="4422678" y="2255559"/>
                </a:cubicBezTo>
                <a:cubicBezTo>
                  <a:pt x="4382618" y="2325134"/>
                  <a:pt x="4297010" y="2305328"/>
                  <a:pt x="4250272" y="2371602"/>
                </a:cubicBezTo>
                <a:cubicBezTo>
                  <a:pt x="4306072" y="2371854"/>
                  <a:pt x="4348756" y="2371602"/>
                  <a:pt x="4390009" y="2357127"/>
                </a:cubicBezTo>
                <a:cubicBezTo>
                  <a:pt x="4407179" y="2351286"/>
                  <a:pt x="4426018" y="2345194"/>
                  <a:pt x="4435554" y="2365252"/>
                </a:cubicBezTo>
                <a:cubicBezTo>
                  <a:pt x="4446762" y="2389375"/>
                  <a:pt x="4423632" y="2398516"/>
                  <a:pt x="4409562" y="2402832"/>
                </a:cubicBezTo>
                <a:cubicBezTo>
                  <a:pt x="4369978" y="2415021"/>
                  <a:pt x="4339695" y="2443968"/>
                  <a:pt x="4307026" y="2466566"/>
                </a:cubicBezTo>
                <a:cubicBezTo>
                  <a:pt x="4235250" y="2516082"/>
                  <a:pt x="4156558" y="2557470"/>
                  <a:pt x="4095751" y="2639233"/>
                </a:cubicBezTo>
                <a:cubicBezTo>
                  <a:pt x="4172297" y="2618411"/>
                  <a:pt x="4229288" y="2569913"/>
                  <a:pt x="4300350" y="2560010"/>
                </a:cubicBezTo>
                <a:cubicBezTo>
                  <a:pt x="4238826" y="2634409"/>
                  <a:pt x="4159659" y="2683415"/>
                  <a:pt x="4084784" y="2737500"/>
                </a:cubicBezTo>
                <a:cubicBezTo>
                  <a:pt x="4063322" y="2752735"/>
                  <a:pt x="4041622" y="2763146"/>
                  <a:pt x="4036853" y="2796409"/>
                </a:cubicBezTo>
                <a:cubicBezTo>
                  <a:pt x="4027552" y="2860905"/>
                  <a:pt x="3999653" y="2914228"/>
                  <a:pt x="3940039" y="2942666"/>
                </a:cubicBezTo>
                <a:cubicBezTo>
                  <a:pt x="3939562" y="2942922"/>
                  <a:pt x="3942900" y="2952571"/>
                  <a:pt x="3944808" y="2959171"/>
                </a:cubicBezTo>
                <a:cubicBezTo>
                  <a:pt x="3981292" y="2961204"/>
                  <a:pt x="4010145" y="2923115"/>
                  <a:pt x="4056645" y="2935557"/>
                </a:cubicBezTo>
                <a:cubicBezTo>
                  <a:pt x="4012052" y="2987356"/>
                  <a:pt x="3974853" y="3033825"/>
                  <a:pt x="3911662" y="3058455"/>
                </a:cubicBezTo>
                <a:cubicBezTo>
                  <a:pt x="3861109" y="3078006"/>
                  <a:pt x="3798633" y="3089433"/>
                  <a:pt x="3761910" y="3152912"/>
                </a:cubicBezTo>
                <a:cubicBezTo>
                  <a:pt x="3804594" y="3165356"/>
                  <a:pt x="3836310" y="3149613"/>
                  <a:pt x="3868264" y="3138440"/>
                </a:cubicBezTo>
                <a:cubicBezTo>
                  <a:pt x="3917147" y="3121173"/>
                  <a:pt x="3965554" y="3101622"/>
                  <a:pt x="4014438" y="3084354"/>
                </a:cubicBezTo>
                <a:cubicBezTo>
                  <a:pt x="4033038" y="3077753"/>
                  <a:pt x="4053307" y="3073181"/>
                  <a:pt x="4065229" y="3104668"/>
                </a:cubicBezTo>
                <a:cubicBezTo>
                  <a:pt x="4002991" y="3111271"/>
                  <a:pt x="3965792" y="3153929"/>
                  <a:pt x="3926686" y="3194048"/>
                </a:cubicBezTo>
                <a:cubicBezTo>
                  <a:pt x="3904746" y="3216647"/>
                  <a:pt x="3886862" y="3246864"/>
                  <a:pt x="3847279" y="3235438"/>
                </a:cubicBezTo>
                <a:cubicBezTo>
                  <a:pt x="3826532" y="3229344"/>
                  <a:pt x="3813418" y="3246355"/>
                  <a:pt x="3815565" y="3267177"/>
                </a:cubicBezTo>
                <a:cubicBezTo>
                  <a:pt x="3823433" y="3340561"/>
                  <a:pt x="3775026" y="3366206"/>
                  <a:pt x="3724950" y="3380425"/>
                </a:cubicBezTo>
                <a:cubicBezTo>
                  <a:pt x="3630043" y="3407087"/>
                  <a:pt x="3551113" y="3469805"/>
                  <a:pt x="3458831" y="3504084"/>
                </a:cubicBezTo>
                <a:cubicBezTo>
                  <a:pt x="3369170" y="3537348"/>
                  <a:pt x="3299779" y="3616317"/>
                  <a:pt x="3209882" y="3657707"/>
                </a:cubicBezTo>
                <a:cubicBezTo>
                  <a:pt x="3144781" y="3687670"/>
                  <a:pt x="3082544" y="3726265"/>
                  <a:pt x="3015536" y="3753434"/>
                </a:cubicBezTo>
                <a:cubicBezTo>
                  <a:pt x="2856963" y="3817676"/>
                  <a:pt x="2695288" y="3869222"/>
                  <a:pt x="2524314" y="3876585"/>
                </a:cubicBezTo>
                <a:cubicBezTo>
                  <a:pt x="2383147" y="3882426"/>
                  <a:pt x="1158667" y="3876841"/>
                  <a:pt x="661243" y="3041189"/>
                </a:cubicBezTo>
                <a:cubicBezTo>
                  <a:pt x="651705" y="3037125"/>
                  <a:pt x="640975" y="3026461"/>
                  <a:pt x="637637" y="3016303"/>
                </a:cubicBezTo>
                <a:cubicBezTo>
                  <a:pt x="621659" y="2968820"/>
                  <a:pt x="582552" y="2948253"/>
                  <a:pt x="547261" y="2922608"/>
                </a:cubicBezTo>
                <a:cubicBezTo>
                  <a:pt x="516261" y="2900009"/>
                  <a:pt x="483353" y="2876394"/>
                  <a:pt x="470476" y="2838305"/>
                </a:cubicBezTo>
                <a:cubicBezTo>
                  <a:pt x="453546" y="2787522"/>
                  <a:pt x="501714" y="2829165"/>
                  <a:pt x="510538" y="2809867"/>
                </a:cubicBezTo>
                <a:cubicBezTo>
                  <a:pt x="492177" y="2783460"/>
                  <a:pt x="463799" y="2759336"/>
                  <a:pt x="456407" y="2729374"/>
                </a:cubicBezTo>
                <a:cubicBezTo>
                  <a:pt x="429463" y="2621204"/>
                  <a:pt x="371278" y="2542489"/>
                  <a:pt x="284241" y="2481294"/>
                </a:cubicBezTo>
                <a:cubicBezTo>
                  <a:pt x="259203" y="2463774"/>
                  <a:pt x="242750" y="2431779"/>
                  <a:pt x="208651" y="2426702"/>
                </a:cubicBezTo>
                <a:cubicBezTo>
                  <a:pt x="132821" y="2415529"/>
                  <a:pt x="156667" y="2328180"/>
                  <a:pt x="116605" y="2289331"/>
                </a:cubicBezTo>
                <a:cubicBezTo>
                  <a:pt x="108974" y="2281966"/>
                  <a:pt x="102060" y="2267494"/>
                  <a:pt x="103490" y="2257592"/>
                </a:cubicBezTo>
                <a:cubicBezTo>
                  <a:pt x="105635" y="2243370"/>
                  <a:pt x="114698" y="2229913"/>
                  <a:pt x="122328" y="2217216"/>
                </a:cubicBezTo>
                <a:cubicBezTo>
                  <a:pt x="130198" y="2204521"/>
                  <a:pt x="142119" y="2193348"/>
                  <a:pt x="136397" y="2176590"/>
                </a:cubicBezTo>
                <a:cubicBezTo>
                  <a:pt x="134014" y="2169734"/>
                  <a:pt x="135681" y="2145866"/>
                  <a:pt x="118036" y="2164655"/>
                </a:cubicBezTo>
                <a:cubicBezTo>
                  <a:pt x="69629" y="2216201"/>
                  <a:pt x="41491" y="2167450"/>
                  <a:pt x="0" y="2144088"/>
                </a:cubicBezTo>
                <a:cubicBezTo>
                  <a:pt x="33383" y="2119965"/>
                  <a:pt x="63429" y="2102953"/>
                  <a:pt x="68437" y="2066897"/>
                </a:cubicBezTo>
                <a:cubicBezTo>
                  <a:pt x="78690" y="1992498"/>
                  <a:pt x="122565" y="1958473"/>
                  <a:pt x="189096" y="1951871"/>
                </a:cubicBezTo>
                <a:cubicBezTo>
                  <a:pt x="164535" y="1880012"/>
                  <a:pt x="164535" y="1880012"/>
                  <a:pt x="243942" y="1870107"/>
                </a:cubicBezTo>
                <a:cubicBezTo>
                  <a:pt x="213419" y="1824403"/>
                  <a:pt x="213419" y="1812722"/>
                  <a:pt x="250381" y="1796979"/>
                </a:cubicBezTo>
                <a:cubicBezTo>
                  <a:pt x="285911" y="1781998"/>
                  <a:pt x="325255" y="1776919"/>
                  <a:pt x="358164" y="1753813"/>
                </a:cubicBezTo>
                <a:cubicBezTo>
                  <a:pt x="327879" y="1695412"/>
                  <a:pt x="319295" y="1627615"/>
                  <a:pt x="256819" y="1599175"/>
                </a:cubicBezTo>
                <a:cubicBezTo>
                  <a:pt x="247042" y="1594859"/>
                  <a:pt x="240366" y="1577338"/>
                  <a:pt x="246564" y="1567182"/>
                </a:cubicBezTo>
                <a:cubicBezTo>
                  <a:pt x="269218" y="1530364"/>
                  <a:pt x="236788" y="1460535"/>
                  <a:pt x="307371" y="1452664"/>
                </a:cubicBezTo>
                <a:cubicBezTo>
                  <a:pt x="316195" y="1451902"/>
                  <a:pt x="324303" y="1444284"/>
                  <a:pt x="317387" y="1434381"/>
                </a:cubicBezTo>
                <a:cubicBezTo>
                  <a:pt x="293540" y="1399848"/>
                  <a:pt x="322394" y="1402133"/>
                  <a:pt x="339801" y="1397816"/>
                </a:cubicBezTo>
                <a:cubicBezTo>
                  <a:pt x="360787" y="1392485"/>
                  <a:pt x="384632" y="1407720"/>
                  <a:pt x="404186" y="1388929"/>
                </a:cubicBezTo>
                <a:cubicBezTo>
                  <a:pt x="399654" y="1369123"/>
                  <a:pt x="382725" y="1369377"/>
                  <a:pt x="370802" y="1363030"/>
                </a:cubicBezTo>
                <a:cubicBezTo>
                  <a:pt x="335987" y="1344747"/>
                  <a:pt x="307609" y="1322911"/>
                  <a:pt x="305940" y="1275427"/>
                </a:cubicBezTo>
                <a:cubicBezTo>
                  <a:pt x="304749" y="1237085"/>
                  <a:pt x="300933" y="1203314"/>
                  <a:pt x="349102" y="1191633"/>
                </a:cubicBezTo>
                <a:cubicBezTo>
                  <a:pt x="369132" y="1186808"/>
                  <a:pt x="363408" y="1159132"/>
                  <a:pt x="351962" y="1145419"/>
                </a:cubicBezTo>
                <a:cubicBezTo>
                  <a:pt x="331455" y="1121043"/>
                  <a:pt x="314526" y="1088542"/>
                  <a:pt x="279233" y="1086257"/>
                </a:cubicBezTo>
                <a:cubicBezTo>
                  <a:pt x="257772" y="1084734"/>
                  <a:pt x="241318" y="1074575"/>
                  <a:pt x="224388" y="1062896"/>
                </a:cubicBezTo>
                <a:cubicBezTo>
                  <a:pt x="212228" y="1054515"/>
                  <a:pt x="197681" y="1047406"/>
                  <a:pt x="199111" y="1029379"/>
                </a:cubicBezTo>
                <a:cubicBezTo>
                  <a:pt x="200542" y="1012112"/>
                  <a:pt x="214610" y="1005002"/>
                  <a:pt x="228919" y="1001447"/>
                </a:cubicBezTo>
                <a:cubicBezTo>
                  <a:pt x="276611" y="990021"/>
                  <a:pt x="321440" y="973262"/>
                  <a:pt x="361264" y="934920"/>
                </a:cubicBezTo>
                <a:cubicBezTo>
                  <a:pt x="334794" y="914607"/>
                  <a:pt x="309518" y="899879"/>
                  <a:pt x="289964" y="879311"/>
                </a:cubicBezTo>
                <a:cubicBezTo>
                  <a:pt x="242750" y="829544"/>
                  <a:pt x="642644" y="672875"/>
                  <a:pt x="662674" y="617012"/>
                </a:cubicBezTo>
                <a:cubicBezTo>
                  <a:pt x="668873" y="599745"/>
                  <a:pt x="690096" y="581971"/>
                  <a:pt x="707744" y="576892"/>
                </a:cubicBezTo>
                <a:cubicBezTo>
                  <a:pt x="790487" y="553024"/>
                  <a:pt x="862262" y="499446"/>
                  <a:pt x="946915" y="479640"/>
                </a:cubicBezTo>
                <a:cubicBezTo>
                  <a:pt x="1026799" y="460851"/>
                  <a:pt x="1105490" y="435712"/>
                  <a:pt x="1193003" y="410829"/>
                </a:cubicBezTo>
                <a:cubicBezTo>
                  <a:pt x="1139351" y="348364"/>
                  <a:pt x="1044206" y="355728"/>
                  <a:pt x="1022030" y="265586"/>
                </a:cubicBezTo>
                <a:cubicBezTo>
                  <a:pt x="1108590" y="242225"/>
                  <a:pt x="1199679" y="268888"/>
                  <a:pt x="1283141" y="231814"/>
                </a:cubicBezTo>
                <a:cubicBezTo>
                  <a:pt x="1290295" y="228514"/>
                  <a:pt x="1300072" y="231814"/>
                  <a:pt x="1308655" y="232831"/>
                </a:cubicBezTo>
                <a:cubicBezTo>
                  <a:pt x="1480584" y="252636"/>
                  <a:pt x="1651797" y="235371"/>
                  <a:pt x="1821341" y="210485"/>
                </a:cubicBezTo>
                <a:cubicBezTo>
                  <a:pt x="2065522" y="174938"/>
                  <a:pt x="2310657" y="152338"/>
                  <a:pt x="2556268" y="136340"/>
                </a:cubicBezTo>
                <a:cubicBezTo>
                  <a:pt x="2759196" y="123136"/>
                  <a:pt x="2962599" y="117297"/>
                  <a:pt x="3164574" y="91905"/>
                </a:cubicBezTo>
                <a:cubicBezTo>
                  <a:pt x="3380616" y="64736"/>
                  <a:pt x="3596420" y="34011"/>
                  <a:pt x="3812226" y="5572"/>
                </a:cubicBezTo>
                <a:cubicBezTo>
                  <a:pt x="3822002" y="4301"/>
                  <a:pt x="3832792" y="302"/>
                  <a:pt x="3843224" y="1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9008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51465177-9DD6-14FB-2CCA-9ABEE28F3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023F65-F6B6-2401-77FA-4EF3C630ED89}"/>
              </a:ext>
            </a:extLst>
          </p:cNvPr>
          <p:cNvSpPr txBox="1"/>
          <p:nvPr/>
        </p:nvSpPr>
        <p:spPr>
          <a:xfrm>
            <a:off x="489585" y="0"/>
            <a:ext cx="1121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Contact Information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ACB370-30DD-0745-2CCB-5C09AE7911B6}"/>
              </a:ext>
            </a:extLst>
          </p:cNvPr>
          <p:cNvGrpSpPr/>
          <p:nvPr/>
        </p:nvGrpSpPr>
        <p:grpSpPr>
          <a:xfrm>
            <a:off x="4259109" y="1144782"/>
            <a:ext cx="3673781" cy="3840466"/>
            <a:chOff x="7404808" y="1264995"/>
            <a:chExt cx="3673781" cy="3840466"/>
          </a:xfrm>
        </p:grpSpPr>
        <p:pic>
          <p:nvPicPr>
            <p:cNvPr id="6" name="Picture 5" descr="A person standing in front of a building&#10;&#10;Description automatically generated">
              <a:extLst>
                <a:ext uri="{FF2B5EF4-FFF2-40B4-BE49-F238E27FC236}">
                  <a16:creationId xmlns:a16="http://schemas.microsoft.com/office/drawing/2014/main" id="{F85B436D-403E-941A-E515-9CF5086A0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954"/>
            <a:stretch/>
          </p:blipFill>
          <p:spPr>
            <a:xfrm>
              <a:off x="7404809" y="1264995"/>
              <a:ext cx="2951523" cy="2928568"/>
            </a:xfrm>
            <a:prstGeom prst="rect">
              <a:avLst/>
            </a:prstGeom>
            <a:ln>
              <a:solidFill>
                <a:srgbClr val="E97726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96F24E-9DC6-62E9-0D73-452F7AA583D8}"/>
                </a:ext>
              </a:extLst>
            </p:cNvPr>
            <p:cNvSpPr txBox="1"/>
            <p:nvPr/>
          </p:nvSpPr>
          <p:spPr>
            <a:xfrm>
              <a:off x="7404808" y="4182131"/>
              <a:ext cx="36737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E97726"/>
                </a:buClr>
              </a:pPr>
              <a:r>
                <a:rPr lang="en-US" altLang="en-US" b="1" dirty="0">
                  <a:ea typeface="ＭＳ Ｐゴシック" panose="020B0600070205080204" pitchFamily="34" charset="-128"/>
                </a:rPr>
                <a:t>Dr. David Rhea, PhD </a:t>
              </a:r>
            </a:p>
            <a:p>
              <a:pPr>
                <a:buClr>
                  <a:srgbClr val="E97726"/>
                </a:buClr>
              </a:pPr>
              <a:r>
                <a:rPr lang="en-US" altLang="en-US" i="1" dirty="0">
                  <a:ea typeface="ＭＳ Ｐゴシック" panose="020B0600070205080204" pitchFamily="34" charset="-128"/>
                </a:rPr>
                <a:t> Dean, Honors College</a:t>
              </a:r>
            </a:p>
            <a:p>
              <a:pPr>
                <a:buClr>
                  <a:srgbClr val="E97726"/>
                </a:buClr>
              </a:pPr>
              <a:r>
                <a:rPr lang="en-US" altLang="en-US" b="1" dirty="0">
                  <a:ea typeface="ＭＳ Ｐゴシック" panose="020B0600070205080204" pitchFamily="34" charset="-128"/>
                  <a:hlinkClick r:id="rId4"/>
                </a:rPr>
                <a:t>drhea@govst.edu</a:t>
              </a:r>
              <a:r>
                <a:rPr lang="en-US" altLang="en-US" b="1" dirty="0">
                  <a:ea typeface="ＭＳ Ｐゴシック" panose="020B0600070205080204" pitchFamily="34" charset="-128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8838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8170A-BB98-2841-ADBD-DD5E0C2C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2943225" y="2575143"/>
            <a:ext cx="10129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Trade Gothic LT Std" pitchFamily="2" charset="0"/>
              </a:rPr>
              <a:t>Admitted Freshman Checklist</a:t>
            </a:r>
          </a:p>
        </p:txBody>
      </p:sp>
    </p:spTree>
    <p:extLst>
      <p:ext uri="{BB962C8B-B14F-4D97-AF65-F5344CB8AC3E}">
        <p14:creationId xmlns:p14="http://schemas.microsoft.com/office/powerpoint/2010/main" val="1208222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Admitted Freshman Checklist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46857" y="624070"/>
            <a:ext cx="119451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Get started on your journey as a Jaguar by activating your myGSU portal: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 can find your login information on your admission acceptance letter.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the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ree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pplication for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ederal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tudent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id (FAFSA):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at www.FAFSA.gov to qualify for all types of financial aid. Use GSU’s school code—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009145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—to make sure we receive your financial aid information. 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Placement Exams: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Students in STEM majors need to complete placement before attending orientation. </a:t>
            </a:r>
            <a:endParaRPr lang="en-US" altLang="en-US" sz="2000" b="1" u="sng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Freshman Orientation: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Your journey as a GSU student begins with Freshman Orientation! We have transitioned to an in-person or online format– access through the myGSU portal.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your Immunization records via </a:t>
            </a:r>
            <a:r>
              <a:rPr lang="en-US" altLang="en-US" sz="2000" b="1" dirty="0" err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.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  <a:hlinkClick r:id="rId3"/>
              </a:rPr>
              <a:t>www.medproctor.com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by the start of your first semester or when you move into on-campus housing.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the Freshman Enrollment Deposit: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Submit your deposit today!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9722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12C97-5935-E5E7-F60E-45A43DC02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D71C60-4AD1-A207-3D73-ED257B86D494}"/>
              </a:ext>
            </a:extLst>
          </p:cNvPr>
          <p:cNvSpPr txBox="1"/>
          <p:nvPr/>
        </p:nvSpPr>
        <p:spPr>
          <a:xfrm>
            <a:off x="131445" y="22959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Accessing </a:t>
            </a:r>
            <a:r>
              <a:rPr lang="en-US" sz="4800" b="1" err="1">
                <a:solidFill>
                  <a:srgbClr val="E97726"/>
                </a:solidFill>
                <a:latin typeface="Trade Gothic LT Std" pitchFamily="2" charset="0"/>
              </a:rPr>
              <a:t>myGSU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5AF9F-6481-A8D4-BE55-358FA12F8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7"/>
          <a:stretch/>
        </p:blipFill>
        <p:spPr>
          <a:xfrm>
            <a:off x="4809743" y="2082640"/>
            <a:ext cx="6666739" cy="3495224"/>
          </a:xfrm>
          <a:prstGeom prst="rect">
            <a:avLst/>
          </a:prstGeom>
          <a:ln w="28575">
            <a:solidFill>
              <a:srgbClr val="E97726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2C5E49-EE71-8DDE-71F0-704A337CCD1B}"/>
              </a:ext>
            </a:extLst>
          </p:cNvPr>
          <p:cNvCxnSpPr>
            <a:cxnSpLocks/>
          </p:cNvCxnSpPr>
          <p:nvPr/>
        </p:nvCxnSpPr>
        <p:spPr>
          <a:xfrm flipH="1">
            <a:off x="10920992" y="970255"/>
            <a:ext cx="803524" cy="79203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DA3639C-5DD5-F8E2-8CE2-016F1F613A06}"/>
              </a:ext>
            </a:extLst>
          </p:cNvPr>
          <p:cNvSpPr/>
          <p:nvPr/>
        </p:nvSpPr>
        <p:spPr>
          <a:xfrm>
            <a:off x="10294049" y="1799256"/>
            <a:ext cx="832104" cy="77724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56477-A5F8-7685-A0AA-A70E5D0B9658}"/>
              </a:ext>
            </a:extLst>
          </p:cNvPr>
          <p:cNvSpPr txBox="1"/>
          <p:nvPr/>
        </p:nvSpPr>
        <p:spPr>
          <a:xfrm>
            <a:off x="195828" y="1290610"/>
            <a:ext cx="12067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1: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Go to the main webpage: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  <a:hlinkClick r:id="rId4"/>
              </a:rPr>
              <a:t>www.govst.edu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</a:t>
            </a:r>
          </a:p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2: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Navigate to the </a:t>
            </a:r>
            <a:r>
              <a:rPr lang="en-US" altLang="en-US" sz="2000" b="1" err="1">
                <a:latin typeface="Trade Gothic LT Std"/>
                <a:ea typeface="ＭＳ Ｐゴシック" panose="020B0600070205080204" pitchFamily="34" charset="-128"/>
              </a:rPr>
              <a:t>myGSU</a:t>
            </a:r>
            <a:r>
              <a:rPr lang="en-US" altLang="en-US" sz="2000" b="1">
                <a:latin typeface="Trade Gothic LT Std"/>
                <a:ea typeface="ＭＳ Ｐゴシック" panose="020B0600070205080204" pitchFamily="34" charset="-128"/>
              </a:rPr>
              <a:t> Student Portal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8154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12C97-5935-E5E7-F60E-45A43DC02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D71C60-4AD1-A207-3D73-ED257B86D494}"/>
              </a:ext>
            </a:extLst>
          </p:cNvPr>
          <p:cNvSpPr txBox="1"/>
          <p:nvPr/>
        </p:nvSpPr>
        <p:spPr>
          <a:xfrm>
            <a:off x="131445" y="22959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Accessing </a:t>
            </a:r>
            <a:r>
              <a:rPr lang="en-US" sz="4800" b="1" err="1">
                <a:solidFill>
                  <a:srgbClr val="E97726"/>
                </a:solidFill>
                <a:latin typeface="Trade Gothic LT Std" pitchFamily="2" charset="0"/>
              </a:rPr>
              <a:t>myGSU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11" name="Picture 10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BCAF04A3-7744-DE2B-A741-BD8E3F0D0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28" y="2241037"/>
            <a:ext cx="4429743" cy="77163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56477-A5F8-7685-A0AA-A70E5D0B9658}"/>
              </a:ext>
            </a:extLst>
          </p:cNvPr>
          <p:cNvSpPr txBox="1"/>
          <p:nvPr/>
        </p:nvSpPr>
        <p:spPr>
          <a:xfrm>
            <a:off x="1991704" y="3928518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4: </a:t>
            </a:r>
            <a:r>
              <a:rPr lang="en-US" altLang="en-US" sz="2000" u="sng" dirty="0">
                <a:latin typeface="Trade Gothic LT Std"/>
                <a:ea typeface="ＭＳ Ｐゴシック" panose="020B0600070205080204" pitchFamily="34" charset="-128"/>
              </a:rPr>
              <a:t>Enter your student credentials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</a:t>
            </a:r>
            <a:endParaRPr lang="en-US" altLang="en-US" sz="2000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1E791F-C2C1-922A-1F2F-96CCB18DECCE}"/>
              </a:ext>
            </a:extLst>
          </p:cNvPr>
          <p:cNvCxnSpPr>
            <a:cxnSpLocks/>
          </p:cNvCxnSpPr>
          <p:nvPr/>
        </p:nvCxnSpPr>
        <p:spPr>
          <a:xfrm flipH="1">
            <a:off x="1731777" y="2251124"/>
            <a:ext cx="1662643" cy="183835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47AF3F2-8EE9-09D2-28C0-156677DB9A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16145" r="29697" b="46764"/>
          <a:stretch/>
        </p:blipFill>
        <p:spPr>
          <a:xfrm>
            <a:off x="6658718" y="2570254"/>
            <a:ext cx="4979858" cy="2973920"/>
          </a:xfrm>
          <a:prstGeom prst="rect">
            <a:avLst/>
          </a:prstGeom>
          <a:ln>
            <a:solidFill>
              <a:srgbClr val="E97726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D1485B-D4D8-A225-CD89-05A53DF28FA4}"/>
              </a:ext>
            </a:extLst>
          </p:cNvPr>
          <p:cNvSpPr txBox="1"/>
          <p:nvPr/>
        </p:nvSpPr>
        <p:spPr>
          <a:xfrm>
            <a:off x="489630" y="1346779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3: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Refer to your Admission acceptance letter where you can find your GSU credentials. </a:t>
            </a:r>
            <a:endParaRPr lang="en-US" altLang="en-US" sz="2000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0150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FBD005-130C-CAAA-9A39-E620FE588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56457-0063-EDB0-76E2-7AEE6000A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3" y="300401"/>
            <a:ext cx="10580914" cy="483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60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60CF5C-8FA7-CC6B-7820-F05A75FC596A}"/>
              </a:ext>
            </a:extLst>
          </p:cNvPr>
          <p:cNvSpPr txBox="1"/>
          <p:nvPr/>
        </p:nvSpPr>
        <p:spPr>
          <a:xfrm>
            <a:off x="131445" y="22959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Accessing Financial Aid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E76DF-B49E-3D27-B1D8-B740752AA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7"/>
          <a:stretch/>
        </p:blipFill>
        <p:spPr>
          <a:xfrm>
            <a:off x="4809743" y="2082640"/>
            <a:ext cx="6666739" cy="3495224"/>
          </a:xfrm>
          <a:prstGeom prst="rect">
            <a:avLst/>
          </a:prstGeom>
          <a:ln w="28575">
            <a:solidFill>
              <a:srgbClr val="E97726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FF7584D-6BA5-29DA-3F42-52F87AAE7E8C}"/>
              </a:ext>
            </a:extLst>
          </p:cNvPr>
          <p:cNvCxnSpPr>
            <a:cxnSpLocks/>
          </p:cNvCxnSpPr>
          <p:nvPr/>
        </p:nvCxnSpPr>
        <p:spPr>
          <a:xfrm flipH="1">
            <a:off x="10920992" y="970255"/>
            <a:ext cx="803524" cy="79203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63F7DE01-4594-90D2-88FB-863CB3785C5B}"/>
              </a:ext>
            </a:extLst>
          </p:cNvPr>
          <p:cNvSpPr/>
          <p:nvPr/>
        </p:nvSpPr>
        <p:spPr>
          <a:xfrm>
            <a:off x="10294049" y="1799256"/>
            <a:ext cx="832104" cy="77724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E1FA5-D23A-7FD1-6B50-5EC9921E31BF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1: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Navigate to the </a:t>
            </a:r>
            <a:r>
              <a:rPr lang="en-US" altLang="en-US" sz="2000" b="1" err="1">
                <a:latin typeface="Trade Gothic LT Std"/>
                <a:ea typeface="ＭＳ Ｐゴシック" panose="020B0600070205080204" pitchFamily="34" charset="-128"/>
              </a:rPr>
              <a:t>myGSU</a:t>
            </a:r>
            <a:r>
              <a:rPr lang="en-US" altLang="en-US" sz="2000" b="1">
                <a:latin typeface="Trade Gothic LT Std"/>
                <a:ea typeface="ＭＳ Ｐゴシック" panose="020B0600070205080204" pitchFamily="34" charset="-128"/>
              </a:rPr>
              <a:t> Student Portal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745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Top Undergraduate Majors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431482" y="1397674"/>
            <a:ext cx="113290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Interdisciplinary Studies, BA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Psychology, BA 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Business Administration, BA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Criminal Justice, BA 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Social Work, BSW </a:t>
            </a:r>
          </a:p>
          <a:p>
            <a:pPr marL="342900" indent="-342900">
              <a:buClr>
                <a:srgbClr val="E97726"/>
              </a:buClr>
              <a:buFont typeface="+mj-lt"/>
              <a:buAutoNum type="arabicParenR" startAt="5"/>
            </a:pPr>
            <a:endParaRPr lang="en-US" sz="2400" dirty="0">
              <a:latin typeface="Trade Gothic LT Std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5736907" y="1397673"/>
            <a:ext cx="1132903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Accounting, BS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Nursing, BSN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Communication, BA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Community Health, BHS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Elementary Education, BA; </a:t>
            </a:r>
          </a:p>
          <a:p>
            <a:pPr>
              <a:buClr>
                <a:srgbClr val="E97726"/>
              </a:buClr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      English, BA; </a:t>
            </a:r>
          </a:p>
          <a:p>
            <a:pPr>
              <a:buClr>
                <a:srgbClr val="E97726"/>
              </a:buClr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      Information Technology, BS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502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ACCBA2-1CB6-E903-A85F-AF7F4909A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5FA93-79F0-EE60-1500-549818D959B0}"/>
              </a:ext>
            </a:extLst>
          </p:cNvPr>
          <p:cNvSpPr txBox="1"/>
          <p:nvPr/>
        </p:nvSpPr>
        <p:spPr>
          <a:xfrm>
            <a:off x="13144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Accessing Financial Aid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D8017-F88F-1EFC-8161-38CD4671C9AA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2: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Log-in with your credentials, which can be found on your Acceptance Letter.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ECFA4-CF3E-C70A-5D34-8CA4127CC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16145" r="29697" b="46764"/>
          <a:stretch/>
        </p:blipFill>
        <p:spPr>
          <a:xfrm>
            <a:off x="6229349" y="2057931"/>
            <a:ext cx="4979858" cy="2973920"/>
          </a:xfrm>
          <a:prstGeom prst="rect">
            <a:avLst/>
          </a:prstGeom>
          <a:ln>
            <a:solidFill>
              <a:srgbClr val="E97726"/>
            </a:solidFill>
          </a:ln>
        </p:spPr>
      </p:pic>
      <p:pic>
        <p:nvPicPr>
          <p:cNvPr id="6" name="Picture 5" descr="A picture containing text, font, screenshot, white">
            <a:extLst>
              <a:ext uri="{FF2B5EF4-FFF2-40B4-BE49-F238E27FC236}">
                <a16:creationId xmlns:a16="http://schemas.microsoft.com/office/drawing/2014/main" id="{2FE6C30F-E529-D789-ACCE-414E7D789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27" y="2362278"/>
            <a:ext cx="4429743" cy="77163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4285727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B18C11E-B769-2B29-D169-E273E8A7699E}"/>
              </a:ext>
            </a:extLst>
          </p:cNvPr>
          <p:cNvCxnSpPr>
            <a:cxnSpLocks/>
          </p:cNvCxnSpPr>
          <p:nvPr/>
        </p:nvCxnSpPr>
        <p:spPr>
          <a:xfrm flipH="1">
            <a:off x="9245920" y="918284"/>
            <a:ext cx="803524" cy="79203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BE90B-C51D-EA30-3A42-C1BCDA644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6124D6-DDC8-6239-6561-3350EBCEBC16}"/>
              </a:ext>
            </a:extLst>
          </p:cNvPr>
          <p:cNvSpPr txBox="1"/>
          <p:nvPr/>
        </p:nvSpPr>
        <p:spPr>
          <a:xfrm>
            <a:off x="131445" y="22959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Accessing Financial Aid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3DEA5A-75DD-EF37-5502-82CF1DDFF518}"/>
              </a:ext>
            </a:extLst>
          </p:cNvPr>
          <p:cNvSpPr txBox="1"/>
          <p:nvPr/>
        </p:nvSpPr>
        <p:spPr>
          <a:xfrm>
            <a:off x="195828" y="1290610"/>
            <a:ext cx="12067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3: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Under the Online Services, go to the Students tab. Click on Financial Aid then My Financial Aid to see your award amounts.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F5A548-DDF0-99F5-6550-786356DD20A3}"/>
              </a:ext>
            </a:extLst>
          </p:cNvPr>
          <p:cNvSpPr/>
          <p:nvPr/>
        </p:nvSpPr>
        <p:spPr>
          <a:xfrm>
            <a:off x="2082377" y="3289106"/>
            <a:ext cx="1422822" cy="35932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44A4F9-489B-C336-F38A-C9449DCF1F9E}"/>
              </a:ext>
            </a:extLst>
          </p:cNvPr>
          <p:cNvCxnSpPr>
            <a:cxnSpLocks/>
          </p:cNvCxnSpPr>
          <p:nvPr/>
        </p:nvCxnSpPr>
        <p:spPr>
          <a:xfrm>
            <a:off x="1616213" y="2608904"/>
            <a:ext cx="583439" cy="651035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0C4F5B0-581A-E762-4BA6-1464B91B6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48" y="2076736"/>
            <a:ext cx="6868115" cy="32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39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6CDB9-D319-AC69-5F3F-76706B7C4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054148-67FE-4B50-53AB-A6D3524D58A7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Award Letter Example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5C18D-58BB-321A-F010-44846A2B2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063" y="1088798"/>
            <a:ext cx="9418321" cy="4340169"/>
          </a:xfrm>
          <a:prstGeom prst="rect">
            <a:avLst/>
          </a:prstGeom>
          <a:solidFill>
            <a:schemeClr val="accent2"/>
          </a:solidFill>
          <a:ln>
            <a:solidFill>
              <a:srgbClr val="E97726"/>
            </a:solidFill>
          </a:ln>
        </p:spPr>
      </p:pic>
    </p:spTree>
    <p:extLst>
      <p:ext uri="{BB962C8B-B14F-4D97-AF65-F5344CB8AC3E}">
        <p14:creationId xmlns:p14="http://schemas.microsoft.com/office/powerpoint/2010/main" val="773647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B1E0E8-523A-973E-46E3-DCFE6DAB3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58E082-7390-94FA-E573-287D821C29C5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3DFD6-12A9-2824-63A8-005233B0F95A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1: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Go to </a:t>
            </a:r>
            <a:r>
              <a:rPr lang="en-US" altLang="en-US" sz="2000" err="1"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website at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  <a:hlinkClick r:id="rId3"/>
              </a:rPr>
              <a:t>www.medproctor.com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81AC0C-8453-ABE5-ED4D-024ECB3D3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4903693" y="1886258"/>
            <a:ext cx="6544235" cy="36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29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B8288-9AC4-A22B-25C0-FFC97A821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638BC3-D537-5BED-05E8-4411A1CBB418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B6629F-6DFA-597F-978F-405741FF77FB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2: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Click “register” and create an account using your GSU student email address.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408E47-F27D-301E-B051-6EFA29DA7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3899646" y="1886258"/>
            <a:ext cx="6544235" cy="368113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BEB9806-1F0B-479B-BDFA-CC7EA3A529F5}"/>
              </a:ext>
            </a:extLst>
          </p:cNvPr>
          <p:cNvSpPr/>
          <p:nvPr/>
        </p:nvSpPr>
        <p:spPr>
          <a:xfrm>
            <a:off x="8268024" y="1947405"/>
            <a:ext cx="1126987" cy="77724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C35E45-BE17-0729-07A7-FECC72CB3ED8}"/>
              </a:ext>
            </a:extLst>
          </p:cNvPr>
          <p:cNvCxnSpPr>
            <a:cxnSpLocks/>
          </p:cNvCxnSpPr>
          <p:nvPr/>
        </p:nvCxnSpPr>
        <p:spPr>
          <a:xfrm flipH="1">
            <a:off x="8920320" y="1546403"/>
            <a:ext cx="1206936" cy="740857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928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CD1AE-FD99-C026-6C51-6644E94DB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8B6BA6-2998-7563-68F5-DB84B324069A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A20BD-1033-8E68-AE53-DA40C02DAAE6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3: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Complete your </a:t>
            </a:r>
            <a:r>
              <a:rPr lang="en-US" altLang="en-US" sz="2000" err="1"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Profile.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116AFB-078B-16D6-F245-971C2D3A0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92" t="11403" r="4475" b="11699"/>
          <a:stretch/>
        </p:blipFill>
        <p:spPr>
          <a:xfrm>
            <a:off x="3422841" y="1690720"/>
            <a:ext cx="7681934" cy="41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77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4F3C65-AE86-72AB-2CAC-E1C5D22EC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72EEEC-70E1-7D3D-04A0-AEE65B319E12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E633F-D618-8933-E6F0-9F2543AC7E7D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4: </a:t>
            </a:r>
            <a:r>
              <a:rPr lang="en-US" altLang="en-US" sz="2000" b="1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Download and Print the Immunization Certificate.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7DB21C-2AFB-C79A-2200-F2357D705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65" t="8824" r="4707" b="5948"/>
          <a:stretch/>
        </p:blipFill>
        <p:spPr>
          <a:xfrm>
            <a:off x="4381177" y="1836005"/>
            <a:ext cx="6386847" cy="373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1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CD51F-F4BB-F94B-D92E-57A074F65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B25B20-ED29-76CC-FBB3-0B513D512B2B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C7FE6-AAF6-7BA4-71E3-A9996C3D30FE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5: </a:t>
            </a:r>
            <a:r>
              <a:rPr lang="en-US" altLang="en-US" sz="2000" b="1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Take the Immunization Certificate form to your medical provider for completion.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3FD9F6-5711-65DF-FFEF-099B3A037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63" t="9609" r="4264" b="6470"/>
          <a:stretch/>
        </p:blipFill>
        <p:spPr>
          <a:xfrm>
            <a:off x="5459506" y="1842215"/>
            <a:ext cx="3469342" cy="465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629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9C54F-CDF3-5907-0842-565C099F8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68" t="10756" r="4047" b="5945"/>
          <a:stretch/>
        </p:blipFill>
        <p:spPr>
          <a:xfrm>
            <a:off x="5467546" y="2922309"/>
            <a:ext cx="5118756" cy="2856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1D939D-8C10-53BA-5AB7-2306CC1D8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0AACC4-497A-86F4-D320-BFB0807C643B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967BE-4AD3-234B-5C48-78EEFF28FB80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6: </a:t>
            </a:r>
            <a:r>
              <a:rPr lang="en-US" altLang="en-US" sz="2000" b="1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Upload your Immunization Certificate Form to </a:t>
            </a:r>
            <a:r>
              <a:rPr lang="en-US" altLang="en-US" sz="2000" err="1"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E147F1-5C62-28B1-F3FE-A4AB0F4820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68" t="10481" r="4047" b="6220"/>
          <a:stretch/>
        </p:blipFill>
        <p:spPr>
          <a:xfrm>
            <a:off x="2969443" y="2146443"/>
            <a:ext cx="7258640" cy="375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640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8B2537-70AD-A481-BEA0-F8EC903DD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68" t="10756" r="4047" b="5945"/>
          <a:stretch/>
        </p:blipFill>
        <p:spPr>
          <a:xfrm>
            <a:off x="5467546" y="2922309"/>
            <a:ext cx="5118756" cy="2856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AFE26A-6841-38D1-7484-8BA8A8623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5EE713-7069-B46E-CF4B-A03EDEE2ECB1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001E4-C31F-D53D-49EB-4785D2ED2C2D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NOTE: 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Immunization Record Compliance Deadlines: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43BF1E-85EB-6A2D-1AC2-16BECA301061}"/>
              </a:ext>
            </a:extLst>
          </p:cNvPr>
          <p:cNvSpPr txBox="1"/>
          <p:nvPr/>
        </p:nvSpPr>
        <p:spPr>
          <a:xfrm>
            <a:off x="3487970" y="2048388"/>
            <a:ext cx="445827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18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Students admitted Fall:  September 1</a:t>
            </a:r>
            <a:br>
              <a:rPr lang="en-US" sz="18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en-US" sz="1800" b="0" i="0" u="none" strike="noStrike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18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Students admitted Spring:  February 1</a:t>
            </a:r>
            <a:br>
              <a:rPr lang="en-US" sz="18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en-US" sz="1800" b="0" i="0" u="none" strike="noStrike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18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Students admitted Summer:  July 1</a:t>
            </a:r>
            <a:endParaRPr lang="en-US" sz="1800" b="0" i="0" u="none" strike="noStrike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>
              <a:buClr>
                <a:srgbClr val="E97726"/>
              </a:buClr>
            </a:pPr>
            <a:endParaRPr lang="en-US" altLang="en-US" sz="240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157F1-FC6D-E481-651C-254BEB46226D}"/>
              </a:ext>
            </a:extLst>
          </p:cNvPr>
          <p:cNvSpPr txBox="1"/>
          <p:nvPr/>
        </p:nvSpPr>
        <p:spPr>
          <a:xfrm>
            <a:off x="1093694" y="4518212"/>
            <a:ext cx="9135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For more information about Immunizations, please visit </a:t>
            </a:r>
            <a:r>
              <a:rPr lang="en-US">
                <a:hlinkClick r:id="rId4"/>
              </a:rPr>
              <a:t>www.govst.edu/immunizations</a:t>
            </a:r>
            <a:r>
              <a:rPr lang="en-US"/>
              <a:t> or watch the tutorial </a:t>
            </a:r>
            <a:r>
              <a:rPr lang="en-US">
                <a:hlinkClick r:id="rId5"/>
              </a:rPr>
              <a:t>video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71776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Top Graduate Majors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431482" y="1397674"/>
            <a:ext cx="113290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Computer Science, MS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Social Work, MSW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Health Administration, MHA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Physical Therapy, DPT</a:t>
            </a:r>
          </a:p>
          <a:p>
            <a:pPr marL="342900" indent="-342900">
              <a:buClr>
                <a:srgbClr val="E97726"/>
              </a:buClr>
              <a:buFont typeface="+mj-lt"/>
              <a:buAutoNum type="arabicParenR" startAt="5"/>
            </a:pPr>
            <a:endParaRPr lang="en-US" sz="2400">
              <a:latin typeface="Trade Gothic LT Std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>
              <a:latin typeface="Trade Gothic LT St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5736907" y="1397673"/>
            <a:ext cx="113290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sz="24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Communication Disorders, MHS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Educational Administration, MA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Counseling, MA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Occupational Therapy, MOT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Accounting, 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71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25D9DC-19A3-05E3-3F9D-19360B76E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9085C5-586E-B886-0CD9-DCB8B38AB682}"/>
              </a:ext>
            </a:extLst>
          </p:cNvPr>
          <p:cNvSpPr txBox="1"/>
          <p:nvPr/>
        </p:nvSpPr>
        <p:spPr>
          <a:xfrm>
            <a:off x="2349631" y="280993"/>
            <a:ext cx="7322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Placement Testing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A696D-FC33-6C41-1615-12E4F4F72D67}"/>
              </a:ext>
            </a:extLst>
          </p:cNvPr>
          <p:cNvSpPr txBox="1"/>
          <p:nvPr/>
        </p:nvSpPr>
        <p:spPr>
          <a:xfrm>
            <a:off x="933253" y="1743959"/>
            <a:ext cx="104260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ＭＳ Ｐゴシック" panose="020B0600070205080204" pitchFamily="34" charset="-128"/>
              </a:rPr>
              <a:t>Student in STEM, Business and Education focus areas need to complete placement ahead of attending ROAR orientation.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ＭＳ Ｐゴシック" panose="020B0600070205080204" pitchFamily="34" charset="-128"/>
              </a:rPr>
              <a:t>Registration is online at  </a:t>
            </a:r>
            <a:r>
              <a:rPr lang="en-US" sz="2400" dirty="0">
                <a:latin typeface="Trade Gothic LT Std"/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www.aleks.com</a:t>
            </a:r>
            <a:r>
              <a:rPr lang="en-US" sz="2400" dirty="0">
                <a:latin typeface="Trade Gothic LT Std"/>
                <a:ea typeface="ＭＳ Ｐゴシック" panose="020B0600070205080204" pitchFamily="34" charset="-128"/>
              </a:rPr>
              <a:t> or in our Testing Center.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ＭＳ Ｐゴシック" panose="020B0600070205080204" pitchFamily="34" charset="-128"/>
              </a:rPr>
              <a:t>Placement score requirements will be listed in the catalog.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rade Gothic LT Std"/>
              <a:ea typeface="ＭＳ Ｐゴシック" panose="020B0600070205080204" pitchFamily="34" charset="-128"/>
            </a:endParaRPr>
          </a:p>
          <a:p>
            <a:r>
              <a:rPr lang="en-US" sz="2000" dirty="0"/>
              <a:t>Testing Center:</a:t>
            </a:r>
          </a:p>
          <a:p>
            <a:r>
              <a:rPr lang="en-US" sz="2000" dirty="0"/>
              <a:t>GMT Building </a:t>
            </a:r>
          </a:p>
          <a:p>
            <a:r>
              <a:rPr lang="en-US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708.235.7555</a:t>
            </a:r>
          </a:p>
          <a:p>
            <a:r>
              <a:rPr lang="en-US" sz="2000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  <a:hlinkClick r:id="rId4"/>
              </a:rPr>
              <a:t>testingcenter@govst.edu</a:t>
            </a:r>
            <a:r>
              <a:rPr lang="en-US" sz="2000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sz="2000" dirty="0"/>
          </a:p>
        </p:txBody>
      </p:sp>
      <p:pic>
        <p:nvPicPr>
          <p:cNvPr id="12" name="Picture 11" descr="A clipboard with a checklist and a clock&#10;&#10;Description automatically generated">
            <a:extLst>
              <a:ext uri="{FF2B5EF4-FFF2-40B4-BE49-F238E27FC236}">
                <a16:creationId xmlns:a16="http://schemas.microsoft.com/office/drawing/2014/main" id="{E9FC7914-D220-25D8-D797-3F3A7F5F1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918" y="3494118"/>
            <a:ext cx="3375829" cy="25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08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Freshman Enrollment Deposit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90670" y="1500468"/>
            <a:ext cx="10644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400">
                <a:latin typeface="Roboto" panose="02000000000000000000" pitchFamily="2" charset="0"/>
                <a:ea typeface="Roboto" panose="02000000000000000000" pitchFamily="2" charset="0"/>
              </a:rPr>
              <a:t>$50 Freshman Enrollment Deposit 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400">
                <a:latin typeface="Roboto" panose="02000000000000000000" pitchFamily="2" charset="0"/>
                <a:ea typeface="Roboto" panose="02000000000000000000" pitchFamily="2" charset="0"/>
              </a:rPr>
              <a:t>Credited to your student account – pre-payment on first semester’s tuition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400">
                <a:latin typeface="Roboto" panose="02000000000000000000" pitchFamily="2" charset="0"/>
                <a:ea typeface="Roboto" panose="02000000000000000000" pitchFamily="2" charset="0"/>
              </a:rPr>
              <a:t>Saves your seat in Governors State’s limited Freshman Class</a:t>
            </a:r>
          </a:p>
          <a:p>
            <a:pPr>
              <a:buClr>
                <a:srgbClr val="E97726"/>
              </a:buClr>
            </a:pPr>
            <a:endParaRPr lang="en-US" altLang="en-US" sz="2400"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7050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78359" y="1185480"/>
            <a:ext cx="8183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Roboto" panose="02000000000000000000" pitchFamily="2" charset="0"/>
                <a:ea typeface="Roboto" panose="02000000000000000000" pitchFamily="2" charset="0"/>
              </a:rPr>
              <a:t>Step 1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: Student can now deposit in the </a:t>
            </a:r>
            <a:r>
              <a:rPr lang="en-US" altLang="en-US" sz="2000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Application Portal</a:t>
            </a:r>
          </a:p>
          <a:p>
            <a:pPr>
              <a:buClr>
                <a:srgbClr val="E97726"/>
              </a:buClr>
            </a:pPr>
            <a:endParaRPr lang="en-US" altLang="en-US" sz="2000" b="1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E97726"/>
              </a:buClr>
            </a:pPr>
            <a:r>
              <a:rPr lang="en-US" altLang="en-US" sz="2000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apply.govst.edu/apply/status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65EDAE71-280D-5144-9F0F-A6FFB000A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338" y="2372753"/>
            <a:ext cx="5461484" cy="301453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2F89A4-F0CC-A44D-8AAD-8D1EF985E199}"/>
              </a:ext>
            </a:extLst>
          </p:cNvPr>
          <p:cNvCxnSpPr/>
          <p:nvPr/>
        </p:nvCxnSpPr>
        <p:spPr>
          <a:xfrm flipH="1">
            <a:off x="8068962" y="3632887"/>
            <a:ext cx="2842054" cy="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009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47203" y="1548295"/>
            <a:ext cx="8921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Roboto" panose="02000000000000000000" pitchFamily="2" charset="0"/>
                <a:ea typeface="Roboto" panose="02000000000000000000" pitchFamily="2" charset="0"/>
              </a:rPr>
              <a:t>Step 2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: Under </a:t>
            </a:r>
            <a:r>
              <a:rPr lang="en-US" altLang="en-US" sz="2000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Status Update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, you will see ‘</a:t>
            </a:r>
            <a:r>
              <a:rPr lang="en-US" altLang="en-US" sz="2000">
                <a:solidFill>
                  <a:srgbClr val="0066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Submit Payment for 50.00 USD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’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37EEDA6-26C8-174B-89A3-3C773D503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55"/>
          <a:stretch/>
        </p:blipFill>
        <p:spPr>
          <a:xfrm>
            <a:off x="3559895" y="2464079"/>
            <a:ext cx="5072209" cy="2269764"/>
          </a:xfrm>
          <a:prstGeom prst="rect">
            <a:avLst/>
          </a:prstGeom>
          <a:ln>
            <a:solidFill>
              <a:srgbClr val="E97726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1C8442-798C-454B-AA72-361ED92D3E0F}"/>
              </a:ext>
            </a:extLst>
          </p:cNvPr>
          <p:cNvCxnSpPr>
            <a:cxnSpLocks/>
          </p:cNvCxnSpPr>
          <p:nvPr/>
        </p:nvCxnSpPr>
        <p:spPr>
          <a:xfrm flipH="1" flipV="1">
            <a:off x="7026101" y="4043738"/>
            <a:ext cx="564997" cy="1205779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1719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07661" y="1285845"/>
            <a:ext cx="9960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Roboto" panose="02000000000000000000" pitchFamily="2" charset="0"/>
                <a:ea typeface="Roboto" panose="02000000000000000000" pitchFamily="2" charset="0"/>
              </a:rPr>
              <a:t>Step 3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: You will receive a screen that reads </a:t>
            </a:r>
            <a:r>
              <a:rPr lang="en-US" altLang="en-US" sz="2000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‘Submit Payment’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, click the button to continue </a:t>
            </a:r>
            <a:endParaRPr lang="en-US" altLang="en-US" sz="2000" b="1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9350" y="4400550"/>
            <a:ext cx="276225" cy="29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able&#10;&#10;Description automatically generated with medium confidence">
            <a:extLst>
              <a:ext uri="{FF2B5EF4-FFF2-40B4-BE49-F238E27FC236}">
                <a16:creationId xmlns:a16="http://schemas.microsoft.com/office/drawing/2014/main" id="{8BB988B4-0E85-2D4F-8094-078C8BE10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91"/>
          <a:stretch/>
        </p:blipFill>
        <p:spPr>
          <a:xfrm>
            <a:off x="3951321" y="2457449"/>
            <a:ext cx="4832282" cy="2794000"/>
          </a:xfrm>
          <a:prstGeom prst="rect">
            <a:avLst/>
          </a:prstGeom>
          <a:ln>
            <a:solidFill>
              <a:srgbClr val="E97726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4EA79B-E93D-A846-8886-5020E4C377A8}"/>
              </a:ext>
            </a:extLst>
          </p:cNvPr>
          <p:cNvCxnSpPr>
            <a:cxnSpLocks/>
          </p:cNvCxnSpPr>
          <p:nvPr/>
        </p:nvCxnSpPr>
        <p:spPr>
          <a:xfrm flipH="1" flipV="1">
            <a:off x="5589098" y="4881475"/>
            <a:ext cx="1280504" cy="800867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2182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195828" y="1519741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Roboto" panose="02000000000000000000" pitchFamily="2" charset="0"/>
                <a:ea typeface="Roboto" panose="02000000000000000000" pitchFamily="2" charset="0"/>
              </a:rPr>
              <a:t>Step 4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: You will be logged into the secure </a:t>
            </a:r>
            <a:r>
              <a:rPr lang="en-US" altLang="en-US" sz="2000" b="1" err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TouchNet</a:t>
            </a:r>
            <a:r>
              <a:rPr lang="en-US" altLang="en-US" sz="2000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Payment Center 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to submit your Enrollment Deposit</a:t>
            </a:r>
            <a:endParaRPr lang="en-US" altLang="en-US" sz="2000" b="1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9350" y="4400550"/>
            <a:ext cx="276225" cy="29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F3B0CFC-7BB7-1442-90FB-C32016D34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62" y="2082640"/>
            <a:ext cx="5827736" cy="3405755"/>
          </a:xfrm>
          <a:prstGeom prst="rect">
            <a:avLst/>
          </a:prstGeom>
          <a:ln>
            <a:solidFill>
              <a:srgbClr val="E97726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9B6F00-EBE6-F847-988E-C2F60EA530B6}"/>
              </a:ext>
            </a:extLst>
          </p:cNvPr>
          <p:cNvCxnSpPr>
            <a:cxnSpLocks/>
          </p:cNvCxnSpPr>
          <p:nvPr/>
        </p:nvCxnSpPr>
        <p:spPr>
          <a:xfrm flipH="1">
            <a:off x="8618750" y="4400550"/>
            <a:ext cx="1676246" cy="256491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252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Admitted Freshman Checklist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46857" y="624070"/>
            <a:ext cx="119451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Get started on your journey as a Jaguar by activating your myGSU portal: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 can find your login information on your admission acceptance letter.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the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ree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pplication for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ederal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tudent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id (FAFSA):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at www.FAFSA.gov to qualify for all types of financial aid. Use GSU’s school code—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009145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—to make sure we receive your financial aid information. 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Placement Exams: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Students in STEM majors need to complete placement before attending orientation. </a:t>
            </a:r>
            <a:endParaRPr lang="en-US" altLang="en-US" sz="2000" b="1" u="sng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Freshman Orientation: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Your journey as a GSU student begins with Freshman Orientation! We have transitioned to an in-person or online format– access through the myGSU portal.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your Immunization records via </a:t>
            </a:r>
            <a:r>
              <a:rPr lang="en-US" altLang="en-US" sz="2000" b="1" dirty="0" err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.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  <a:hlinkClick r:id="rId3"/>
              </a:rPr>
              <a:t>www.medproctor.com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by the start of your first semester or when you move into on-campus housing.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the Freshman Enrollment Deposit: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Submit your deposit today!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59049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0" y="348040"/>
            <a:ext cx="119291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E97726"/>
                </a:solidFill>
                <a:latin typeface="Trade Gothic LT Std" pitchFamily="2" charset="0"/>
              </a:rPr>
              <a:t>Questions?</a:t>
            </a:r>
            <a:endParaRPr lang="en-US" sz="66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17700"/>
            <a:ext cx="5181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7893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2CDBE-5714-8549-A8C3-D375033B5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912B4-8510-564E-BE1D-1A4D229AE0DB}"/>
              </a:ext>
            </a:extLst>
          </p:cNvPr>
          <p:cNvSpPr txBox="1"/>
          <p:nvPr/>
        </p:nvSpPr>
        <p:spPr>
          <a:xfrm>
            <a:off x="3143250" y="3547946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  <p:sp>
        <p:nvSpPr>
          <p:cNvPr id="2" name="Rectangle 1"/>
          <p:cNvSpPr/>
          <p:nvPr/>
        </p:nvSpPr>
        <p:spPr>
          <a:xfrm>
            <a:off x="2933700" y="0"/>
            <a:ext cx="92583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1A899-A3F1-864E-959F-9F997A331321}"/>
              </a:ext>
            </a:extLst>
          </p:cNvPr>
          <p:cNvSpPr txBox="1"/>
          <p:nvPr/>
        </p:nvSpPr>
        <p:spPr>
          <a:xfrm>
            <a:off x="5202094" y="1032393"/>
            <a:ext cx="61607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Trade Gothic LT Std" pitchFamily="2" charset="0"/>
              </a:rPr>
              <a:t>Thank You!</a:t>
            </a:r>
          </a:p>
        </p:txBody>
      </p:sp>
      <p:pic>
        <p:nvPicPr>
          <p:cNvPr id="12" name="Picture 4" descr="Image result for governors state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r="471"/>
          <a:stretch>
            <a:fillRect/>
          </a:stretch>
        </p:blipFill>
        <p:spPr bwMode="auto">
          <a:xfrm>
            <a:off x="5010406" y="2917468"/>
            <a:ext cx="592613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771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49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120777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GovState Trivia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1047202"/>
            <a:ext cx="73700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</a:rPr>
              <a:t>How tall is the Paul Bunyan Statue located across from Prairie Place?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b="1" dirty="0">
              <a:latin typeface="Trade Gothic LT Std" pitchFamily="2" charset="0"/>
            </a:endParaRPr>
          </a:p>
          <a:p>
            <a:r>
              <a:rPr lang="en-US" sz="2400" b="1" dirty="0">
                <a:latin typeface="Trade Gothic LT Std" pitchFamily="2" charset="0"/>
              </a:rPr>
              <a:t>		</a:t>
            </a:r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25 feet</a:t>
            </a:r>
          </a:p>
          <a:p>
            <a:endParaRPr lang="en-US" sz="2400" b="1" dirty="0">
              <a:latin typeface="Trade Gothic LT Std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 pitchFamily="2" charset="0"/>
              </a:rPr>
              <a:t>What is the most commonly seen bird on campus?</a:t>
            </a:r>
          </a:p>
          <a:p>
            <a:endParaRPr lang="en-US" sz="2400" b="1" dirty="0">
              <a:latin typeface="Trade Gothic LT Std" pitchFamily="2" charset="0"/>
            </a:endParaRPr>
          </a:p>
          <a:p>
            <a:r>
              <a:rPr lang="en-US" sz="2400" b="1" dirty="0">
                <a:latin typeface="Trade Gothic LT Std" pitchFamily="2" charset="0"/>
              </a:rPr>
              <a:t>		</a:t>
            </a:r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Goose </a:t>
            </a:r>
          </a:p>
          <a:p>
            <a:endParaRPr lang="en-US" sz="2400" b="1" dirty="0">
              <a:solidFill>
                <a:srgbClr val="E97726"/>
              </a:solidFill>
              <a:latin typeface="Trade Gothic LT Std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 pitchFamily="2" charset="0"/>
              </a:rPr>
              <a:t>What year did GovState welcome the first class of four-year freshman?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E97726"/>
              </a:solidFill>
              <a:latin typeface="Trade Gothic LT Std" pitchFamily="2" charset="0"/>
            </a:endParaRPr>
          </a:p>
          <a:p>
            <a:endParaRPr lang="en-US" sz="2400" b="1" dirty="0">
              <a:latin typeface="Trade Gothic LT Std" pitchFamily="2" charset="0"/>
            </a:endParaRPr>
          </a:p>
          <a:p>
            <a:endParaRPr lang="en-US" sz="2400" b="1" dirty="0">
              <a:solidFill>
                <a:srgbClr val="E97726"/>
              </a:solidFill>
              <a:latin typeface="Trade Gothic LT Std" pitchFamily="2" charset="0"/>
            </a:endParaRPr>
          </a:p>
          <a:p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	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>
            <a:off x="8239156" y="1188720"/>
            <a:ext cx="2898019" cy="289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341924" y="5069545"/>
            <a:ext cx="1199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400" b="1" dirty="0">
                <a:solidFill>
                  <a:schemeClr val="accent2"/>
                </a:solidFill>
                <a:latin typeface="Trade Gothic LT Std" pitchFamily="2" charset="0"/>
              </a:rPr>
              <a:t>2014</a:t>
            </a:r>
            <a:r>
              <a:rPr lang="en-US" sz="2400" b="1" i="1" dirty="0">
                <a:latin typeface="Trade Gothic LT Std" pitchFamily="2" charset="0"/>
              </a:rPr>
              <a:t>	</a:t>
            </a:r>
            <a:endParaRPr lang="en-US" dirty="0">
              <a:solidFill>
                <a:schemeClr val="accent2"/>
              </a:solidFill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3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61132" y="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Quality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307261" y="1024468"/>
            <a:ext cx="1176797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73%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rate overall experience as excellent or good*</a:t>
            </a: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101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average pages of assigned writing in the first year*</a:t>
            </a: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80%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complete high-impact practices*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61.5%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of GSU students receive grants and scholarships</a:t>
            </a: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International students from over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24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different countries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r>
              <a:rPr lang="en-US" sz="1600" b="1" dirty="0">
                <a:latin typeface="Trade Gothic LT Std"/>
                <a:ea typeface="ＭＳ Ｐゴシック" panose="020B0600070205080204" pitchFamily="34" charset="-128"/>
              </a:rPr>
              <a:t>		              </a:t>
            </a:r>
          </a:p>
          <a:p>
            <a:pPr>
              <a:buClr>
                <a:srgbClr val="E97726"/>
              </a:buClr>
            </a:pPr>
            <a:r>
              <a:rPr lang="en-US" sz="1600" b="1" dirty="0">
                <a:latin typeface="Trade Gothic LT Std"/>
                <a:ea typeface="ＭＳ Ｐゴシック" panose="020B0600070205080204" pitchFamily="34" charset="-128"/>
              </a:rPr>
              <a:t>		              </a:t>
            </a: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r>
              <a:rPr lang="en-US" sz="1600" b="1" dirty="0">
                <a:latin typeface="Trade Gothic LT Std"/>
                <a:ea typeface="ＭＳ Ｐゴシック" panose="020B0600070205080204" pitchFamily="34" charset="-128"/>
              </a:rPr>
              <a:t>*</a:t>
            </a:r>
            <a:r>
              <a:rPr lang="en-US" sz="1200" b="1" dirty="0">
                <a:latin typeface="Trade Gothic LT Std"/>
                <a:ea typeface="ＭＳ Ｐゴシック" panose="020B0600070205080204" pitchFamily="34" charset="-128"/>
              </a:rPr>
              <a:t>National Survey of Student Engagement 2018</a:t>
            </a:r>
          </a:p>
          <a:p>
            <a:pPr>
              <a:buClr>
                <a:srgbClr val="E97726"/>
              </a:buClr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 </a:t>
            </a:r>
          </a:p>
          <a:p>
            <a:pPr>
              <a:buClr>
                <a:srgbClr val="E97726"/>
              </a:buClr>
            </a:pP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6191250" y="1327458"/>
            <a:ext cx="584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2000">
              <a:latin typeface="Trade Gothic LT Std"/>
              <a:ea typeface="ＭＳ Ｐゴシック" panose="020B0600070205080204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055399" y="2852923"/>
            <a:ext cx="67608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Nationally Recognized by US News and World Report</a:t>
            </a:r>
          </a:p>
          <a:p>
            <a:pPr>
              <a:buClr>
                <a:srgbClr val="E97726"/>
              </a:buClr>
            </a:pP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2022 Social Mobility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2022 Online Undergraduate Business Programs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2021 Ethnic Diversity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2021 Student Debt Load at Graduation – Least Debt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2021 Undergraduate Business Programs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2021 Undergraduate Computer Science Programs</a:t>
            </a:r>
          </a:p>
          <a:p>
            <a:pPr>
              <a:buClr>
                <a:srgbClr val="E97726"/>
              </a:buClr>
            </a:pPr>
            <a:r>
              <a:rPr lang="en-US" altLang="en-US" sz="20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 </a:t>
            </a:r>
          </a:p>
          <a:p>
            <a:pPr>
              <a:buClr>
                <a:srgbClr val="E97726"/>
              </a:buClr>
            </a:pPr>
            <a:endParaRPr lang="en-US" altLang="en-US" sz="2000" b="1"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23" y="1086084"/>
            <a:ext cx="1472035" cy="1418042"/>
          </a:xfrm>
          <a:prstGeom prst="rect">
            <a:avLst/>
          </a:prstGeom>
        </p:spPr>
      </p:pic>
      <p:pic>
        <p:nvPicPr>
          <p:cNvPr id="10" name="Picture 9" descr="A picture containing text, sign, outdoor, pole&#10;&#10;Description automatically generated">
            <a:extLst>
              <a:ext uri="{FF2B5EF4-FFF2-40B4-BE49-F238E27FC236}">
                <a16:creationId xmlns:a16="http://schemas.microsoft.com/office/drawing/2014/main" id="{3A98FA7A-2D02-E668-047B-A3309C808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63" y="3141416"/>
            <a:ext cx="1566808" cy="1639966"/>
          </a:xfrm>
          <a:prstGeom prst="rect">
            <a:avLst/>
          </a:prstGeom>
        </p:spPr>
      </p:pic>
      <p:pic>
        <p:nvPicPr>
          <p:cNvPr id="12" name="Picture 11" descr="A green and white sign&#10;&#10;Description automatically generated with low confidence">
            <a:extLst>
              <a:ext uri="{FF2B5EF4-FFF2-40B4-BE49-F238E27FC236}">
                <a16:creationId xmlns:a16="http://schemas.microsoft.com/office/drawing/2014/main" id="{CB30FCCF-7511-513A-0480-13373007C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330" y="3141416"/>
            <a:ext cx="1566808" cy="1639966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E39013B-13B8-ABBF-6FED-BD369933F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865" y="1005681"/>
            <a:ext cx="1683258" cy="169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863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orange lines&#10;&#10;Description automatically generated">
            <a:extLst>
              <a:ext uri="{FF2B5EF4-FFF2-40B4-BE49-F238E27FC236}">
                <a16:creationId xmlns:a16="http://schemas.microsoft.com/office/drawing/2014/main" id="{37C8E8BD-D031-2840-AA51-63C5B04BC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E7BC5-8C25-F94E-A320-6B61884ABBCD}"/>
              </a:ext>
            </a:extLst>
          </p:cNvPr>
          <p:cNvSpPr txBox="1"/>
          <p:nvPr/>
        </p:nvSpPr>
        <p:spPr>
          <a:xfrm>
            <a:off x="377190" y="716697"/>
            <a:ext cx="1121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ade Gothic LT Std" pitchFamily="2" charset="0"/>
              </a:rPr>
              <a:t>Guaranteed Graduate Program Admission (GPATH)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53D3C-8927-D039-EBEC-0044CC6489FB}"/>
              </a:ext>
            </a:extLst>
          </p:cNvPr>
          <p:cNvSpPr txBox="1"/>
          <p:nvPr/>
        </p:nvSpPr>
        <p:spPr>
          <a:xfrm>
            <a:off x="838986" y="1494949"/>
            <a:ext cx="1075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>
                <a:latin typeface="Trade Gothic Next" panose="020B0604020202020204" pitchFamily="34" charset="0"/>
                <a:cs typeface="Arial" panose="020B0604020202020204" pitchFamily="34" charset="0"/>
              </a:rPr>
              <a:t>Guarantees admission into one of ten graduate programs after graduation with your bachelor’s degree</a:t>
            </a:r>
            <a:endParaRPr lang="en-US" dirty="0">
              <a:latin typeface="Trade Gothic Next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2DA51F6E-92BD-D3F7-1408-33599402890D}"/>
              </a:ext>
            </a:extLst>
          </p:cNvPr>
          <p:cNvGraphicFramePr/>
          <p:nvPr/>
        </p:nvGraphicFramePr>
        <p:xfrm>
          <a:off x="455111" y="1729212"/>
          <a:ext cx="11564063" cy="4262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7621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2943225" y="2205544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Trade Gothic LT Std" pitchFamily="2" charset="0"/>
              </a:rPr>
              <a:t>First Year Experience</a:t>
            </a:r>
          </a:p>
        </p:txBody>
      </p:sp>
    </p:spTree>
    <p:extLst>
      <p:ext uri="{BB962C8B-B14F-4D97-AF65-F5344CB8AC3E}">
        <p14:creationId xmlns:p14="http://schemas.microsoft.com/office/powerpoint/2010/main" val="2590200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06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140517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97726"/>
                </a:solidFill>
                <a:latin typeface="Trade Gothic LT Std" pitchFamily="2" charset="0"/>
              </a:rPr>
              <a:t>First Year Experience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1288934"/>
            <a:ext cx="5416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</a:rPr>
              <a:t>As a GSU Freshman, you will…</a:t>
            </a:r>
          </a:p>
          <a:p>
            <a:endParaRPr lang="en-US" sz="2400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-Declare an area of </a:t>
            </a:r>
            <a:r>
              <a:rPr lang="en-US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academic interest</a:t>
            </a:r>
          </a:p>
          <a:p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-Be placed in </a:t>
            </a:r>
            <a:r>
              <a:rPr lang="en-US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of 7 First Year Focus Areas</a:t>
            </a: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to complete general education courses</a:t>
            </a:r>
          </a:p>
          <a:p>
            <a:endParaRPr lang="en-US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-Work with an </a:t>
            </a:r>
            <a:r>
              <a:rPr lang="en-US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academic advisor </a:t>
            </a: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who will help you develop a full-time schedule structured to ensure you succeed</a:t>
            </a:r>
          </a:p>
        </p:txBody>
      </p:sp>
      <p:pic>
        <p:nvPicPr>
          <p:cNvPr id="2050" name="Picture 2" descr="Undergraduate classes at Governors State University in University Park, Ill., fall, 2018. Photo by Guy Rhodes. Campus Fall Shoot. Guy Rh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596">
            <a:off x="8866497" y="4053245"/>
            <a:ext cx="2724155" cy="181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6010183" y="1695580"/>
            <a:ext cx="64460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Trade Gothic LT Std" pitchFamily="2" charset="0"/>
            </a:endParaRP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-Attend classes capped at </a:t>
            </a:r>
            <a:r>
              <a:rPr lang="en-US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 students</a:t>
            </a:r>
          </a:p>
          <a:p>
            <a:endParaRPr lang="en-US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-Learn with </a:t>
            </a:r>
            <a:r>
              <a:rPr lang="en-US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academic peers</a:t>
            </a:r>
          </a:p>
          <a:p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-Transition into a program that </a:t>
            </a:r>
            <a:r>
              <a:rPr lang="en-US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best meets your needs</a:t>
            </a:r>
          </a:p>
        </p:txBody>
      </p:sp>
      <p:pic>
        <p:nvPicPr>
          <p:cNvPr id="2052" name="Picture 4" descr="Students at Governors State University in University Park, Ill., Wednesday, April 18, 2018. Photo by Guy Rho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733">
            <a:off x="5561107" y="3946062"/>
            <a:ext cx="2388320" cy="159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945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958694" y="191522"/>
            <a:ext cx="6976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7 Focus Areas of Study</a:t>
            </a:r>
          </a:p>
        </p:txBody>
      </p:sp>
      <p:sp>
        <p:nvSpPr>
          <p:cNvPr id="2" name="Rectangle 1"/>
          <p:cNvSpPr/>
          <p:nvPr/>
        </p:nvSpPr>
        <p:spPr>
          <a:xfrm>
            <a:off x="224409" y="1265025"/>
            <a:ext cx="6496458" cy="3980968"/>
          </a:xfrm>
          <a:prstGeom prst="rect">
            <a:avLst/>
          </a:prstGeom>
          <a:solidFill>
            <a:srgbClr val="3F5867"/>
          </a:solidFill>
          <a:ln>
            <a:solidFill>
              <a:srgbClr val="3F5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DISCOVERY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Undecided? You’re not alone! About 1/3 of all Bachelors-level students change majors in the first 3 years. Explore options under guided expertise to save money and time. 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EDUCATION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Secondary Education (Biology, Chemistry, Mathematics, English}, Early Childhood Education, Elementary Education</a:t>
            </a:r>
          </a:p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BUSINESS</a:t>
            </a:r>
            <a:r>
              <a:rPr lang="en-US" sz="1400" b="1">
                <a:solidFill>
                  <a:schemeClr val="bg1"/>
                </a:solidFill>
              </a:rPr>
              <a:t> 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Business Administration, Entrepreneurship, Health Administration, Accounting 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ARTS &amp; ENTERTAINMENT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Fine Arts, Media Studies, Theater and Performance Studies 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HUMANITIES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English, History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SOCIAL &amp; BEHAVIORAL SCIENCES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Anthropology, Sociology, Communication, Criminal Justice, Economics, Political Science, Psychology, Social Work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STEM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Biology, Chemistry, Communication Disorders, Community Health, Computer Science, Information Technology, Mathematics, Nursing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/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4" b="4924"/>
          <a:stretch/>
        </p:blipFill>
        <p:spPr bwMode="auto">
          <a:xfrm>
            <a:off x="7152728" y="1170786"/>
            <a:ext cx="4368136" cy="399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 rot="20451721">
            <a:off x="9918519" y="4799988"/>
            <a:ext cx="1556193" cy="162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1418106">
            <a:off x="10692884" y="4430394"/>
            <a:ext cx="1050470" cy="746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21285563">
            <a:off x="9731026" y="4941945"/>
            <a:ext cx="1050470" cy="746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33181" y="1265025"/>
            <a:ext cx="5029173" cy="3984893"/>
          </a:xfrm>
          <a:prstGeom prst="rect">
            <a:avLst/>
          </a:prstGeom>
          <a:noFill/>
          <a:ln w="12700">
            <a:solidFill>
              <a:srgbClr val="3F5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91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2530</Words>
  <Application>Microsoft Office PowerPoint</Application>
  <PresentationFormat>Widescreen</PresentationFormat>
  <Paragraphs>507</Paragraphs>
  <Slides>60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ＭＳ Ｐゴシック</vt:lpstr>
      <vt:lpstr>arial</vt:lpstr>
      <vt:lpstr>arial</vt:lpstr>
      <vt:lpstr>Calibri</vt:lpstr>
      <vt:lpstr>Calibri Light</vt:lpstr>
      <vt:lpstr>Courier New</vt:lpstr>
      <vt:lpstr>Roboto</vt:lpstr>
      <vt:lpstr>Times New Roman</vt:lpstr>
      <vt:lpstr>Trade Gothic LT Std</vt:lpstr>
      <vt:lpstr>Trade Gothic Next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Banded Tuition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Berry, Craig</cp:lastModifiedBy>
  <cp:revision>52</cp:revision>
  <dcterms:created xsi:type="dcterms:W3CDTF">2020-03-20T15:51:18Z</dcterms:created>
  <dcterms:modified xsi:type="dcterms:W3CDTF">2025-12-05T20:42:52Z</dcterms:modified>
</cp:coreProperties>
</file>